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8" r:id="rId9"/>
    <p:sldId id="270" r:id="rId10"/>
    <p:sldId id="271" r:id="rId11"/>
    <p:sldId id="264" r:id="rId12"/>
    <p:sldId id="265" r:id="rId13"/>
    <p:sldId id="266" r:id="rId14"/>
    <p:sldId id="267" r:id="rId15"/>
    <p:sldId id="272" r:id="rId16"/>
    <p:sldId id="273"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notesViewPr>
    <p:cSldViewPr snapToGrid="0">
      <p:cViewPr varScale="1">
        <p:scale>
          <a:sx n="69" d="100"/>
          <a:sy n="69" d="100"/>
        </p:scale>
        <p:origin x="278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DDAEA8F-3902-4F8A-A340-D4D5EBFC1FD6}" type="datetimeFigureOut">
              <a:rPr lang="en-GB" smtClean="0"/>
              <a:t>10/09/2018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E2D50A3-9E39-4409-8816-AD115B9A0FF3}" type="slidenum">
              <a:rPr lang="en-GB" smtClean="0"/>
              <a:t>‹#›</a:t>
            </a:fld>
            <a:endParaRPr lang="en-GB"/>
          </a:p>
        </p:txBody>
      </p:sp>
    </p:spTree>
    <p:extLst>
      <p:ext uri="{BB962C8B-B14F-4D97-AF65-F5344CB8AC3E}">
        <p14:creationId xmlns:p14="http://schemas.microsoft.com/office/powerpoint/2010/main" val="3669868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E2D50A3-9E39-4409-8816-AD115B9A0FF3}" type="slidenum">
              <a:rPr lang="en-GB" smtClean="0"/>
              <a:t>1</a:t>
            </a:fld>
            <a:endParaRPr lang="en-GB"/>
          </a:p>
        </p:txBody>
      </p:sp>
    </p:spTree>
    <p:extLst>
      <p:ext uri="{BB962C8B-B14F-4D97-AF65-F5344CB8AC3E}">
        <p14:creationId xmlns:p14="http://schemas.microsoft.com/office/powerpoint/2010/main" val="1150099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E2D50A3-9E39-4409-8816-AD115B9A0FF3}" type="slidenum">
              <a:rPr lang="en-GB" smtClean="0"/>
              <a:t>10</a:t>
            </a:fld>
            <a:endParaRPr lang="en-GB"/>
          </a:p>
        </p:txBody>
      </p:sp>
    </p:spTree>
    <p:extLst>
      <p:ext uri="{BB962C8B-B14F-4D97-AF65-F5344CB8AC3E}">
        <p14:creationId xmlns:p14="http://schemas.microsoft.com/office/powerpoint/2010/main" val="1276156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ALBERTO</a:t>
            </a:r>
            <a:endParaRPr lang="en-GB" dirty="0"/>
          </a:p>
        </p:txBody>
      </p:sp>
      <p:sp>
        <p:nvSpPr>
          <p:cNvPr id="4" name="Slide Number Placeholder 3"/>
          <p:cNvSpPr>
            <a:spLocks noGrp="1"/>
          </p:cNvSpPr>
          <p:nvPr>
            <p:ph type="sldNum" sz="quarter" idx="10"/>
          </p:nvPr>
        </p:nvSpPr>
        <p:spPr/>
        <p:txBody>
          <a:bodyPr/>
          <a:lstStyle/>
          <a:p>
            <a:fld id="{2E2D50A3-9E39-4409-8816-AD115B9A0FF3}" type="slidenum">
              <a:rPr lang="en-GB" smtClean="0"/>
              <a:t>11</a:t>
            </a:fld>
            <a:endParaRPr lang="en-GB"/>
          </a:p>
        </p:txBody>
      </p:sp>
    </p:spTree>
    <p:extLst>
      <p:ext uri="{BB962C8B-B14F-4D97-AF65-F5344CB8AC3E}">
        <p14:creationId xmlns:p14="http://schemas.microsoft.com/office/powerpoint/2010/main" val="2502272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ALBERTO</a:t>
            </a:r>
            <a:endParaRPr lang="en-GB" dirty="0"/>
          </a:p>
        </p:txBody>
      </p:sp>
      <p:sp>
        <p:nvSpPr>
          <p:cNvPr id="4" name="Slide Number Placeholder 3"/>
          <p:cNvSpPr>
            <a:spLocks noGrp="1"/>
          </p:cNvSpPr>
          <p:nvPr>
            <p:ph type="sldNum" sz="quarter" idx="10"/>
          </p:nvPr>
        </p:nvSpPr>
        <p:spPr/>
        <p:txBody>
          <a:bodyPr/>
          <a:lstStyle/>
          <a:p>
            <a:fld id="{2E2D50A3-9E39-4409-8816-AD115B9A0FF3}" type="slidenum">
              <a:rPr lang="en-GB" smtClean="0"/>
              <a:t>12</a:t>
            </a:fld>
            <a:endParaRPr lang="en-GB"/>
          </a:p>
        </p:txBody>
      </p:sp>
    </p:spTree>
    <p:extLst>
      <p:ext uri="{BB962C8B-B14F-4D97-AF65-F5344CB8AC3E}">
        <p14:creationId xmlns:p14="http://schemas.microsoft.com/office/powerpoint/2010/main" val="1269752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ALBERTO</a:t>
            </a:r>
            <a:endParaRPr lang="en-GB" dirty="0"/>
          </a:p>
        </p:txBody>
      </p:sp>
      <p:sp>
        <p:nvSpPr>
          <p:cNvPr id="4" name="Slide Number Placeholder 3"/>
          <p:cNvSpPr>
            <a:spLocks noGrp="1"/>
          </p:cNvSpPr>
          <p:nvPr>
            <p:ph type="sldNum" sz="quarter" idx="10"/>
          </p:nvPr>
        </p:nvSpPr>
        <p:spPr/>
        <p:txBody>
          <a:bodyPr/>
          <a:lstStyle/>
          <a:p>
            <a:fld id="{2E2D50A3-9E39-4409-8816-AD115B9A0FF3}" type="slidenum">
              <a:rPr lang="en-GB" smtClean="0"/>
              <a:t>13</a:t>
            </a:fld>
            <a:endParaRPr lang="en-GB"/>
          </a:p>
        </p:txBody>
      </p:sp>
    </p:spTree>
    <p:extLst>
      <p:ext uri="{BB962C8B-B14F-4D97-AF65-F5344CB8AC3E}">
        <p14:creationId xmlns:p14="http://schemas.microsoft.com/office/powerpoint/2010/main" val="929219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ALBERTO</a:t>
            </a:r>
            <a:endParaRPr lang="en-GB" dirty="0"/>
          </a:p>
        </p:txBody>
      </p:sp>
      <p:sp>
        <p:nvSpPr>
          <p:cNvPr id="4" name="Slide Number Placeholder 3"/>
          <p:cNvSpPr>
            <a:spLocks noGrp="1"/>
          </p:cNvSpPr>
          <p:nvPr>
            <p:ph type="sldNum" sz="quarter" idx="10"/>
          </p:nvPr>
        </p:nvSpPr>
        <p:spPr/>
        <p:txBody>
          <a:bodyPr/>
          <a:lstStyle/>
          <a:p>
            <a:fld id="{2E2D50A3-9E39-4409-8816-AD115B9A0FF3}" type="slidenum">
              <a:rPr lang="en-GB" smtClean="0"/>
              <a:t>14</a:t>
            </a:fld>
            <a:endParaRPr lang="en-GB"/>
          </a:p>
        </p:txBody>
      </p:sp>
    </p:spTree>
    <p:extLst>
      <p:ext uri="{BB962C8B-B14F-4D97-AF65-F5344CB8AC3E}">
        <p14:creationId xmlns:p14="http://schemas.microsoft.com/office/powerpoint/2010/main" val="3810579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E2D50A3-9E39-4409-8816-AD115B9A0FF3}" type="slidenum">
              <a:rPr lang="en-GB" smtClean="0"/>
              <a:t>15</a:t>
            </a:fld>
            <a:endParaRPr lang="en-GB"/>
          </a:p>
        </p:txBody>
      </p:sp>
    </p:spTree>
    <p:extLst>
      <p:ext uri="{BB962C8B-B14F-4D97-AF65-F5344CB8AC3E}">
        <p14:creationId xmlns:p14="http://schemas.microsoft.com/office/powerpoint/2010/main" val="1584527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E2D50A3-9E39-4409-8816-AD115B9A0FF3}" type="slidenum">
              <a:rPr lang="en-GB" smtClean="0"/>
              <a:t>16</a:t>
            </a:fld>
            <a:endParaRPr lang="en-GB"/>
          </a:p>
        </p:txBody>
      </p:sp>
    </p:spTree>
    <p:extLst>
      <p:ext uri="{BB962C8B-B14F-4D97-AF65-F5344CB8AC3E}">
        <p14:creationId xmlns:p14="http://schemas.microsoft.com/office/powerpoint/2010/main" val="1740431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ALBERTO</a:t>
            </a:r>
            <a:endParaRPr lang="en-GB" dirty="0"/>
          </a:p>
        </p:txBody>
      </p:sp>
      <p:sp>
        <p:nvSpPr>
          <p:cNvPr id="4" name="Slide Number Placeholder 3"/>
          <p:cNvSpPr>
            <a:spLocks noGrp="1"/>
          </p:cNvSpPr>
          <p:nvPr>
            <p:ph type="sldNum" sz="quarter" idx="10"/>
          </p:nvPr>
        </p:nvSpPr>
        <p:spPr/>
        <p:txBody>
          <a:bodyPr/>
          <a:lstStyle/>
          <a:p>
            <a:fld id="{2E2D50A3-9E39-4409-8816-AD115B9A0FF3}" type="slidenum">
              <a:rPr lang="en-GB" smtClean="0"/>
              <a:t>2</a:t>
            </a:fld>
            <a:endParaRPr lang="en-GB"/>
          </a:p>
        </p:txBody>
      </p:sp>
    </p:spTree>
    <p:extLst>
      <p:ext uri="{BB962C8B-B14F-4D97-AF65-F5344CB8AC3E}">
        <p14:creationId xmlns:p14="http://schemas.microsoft.com/office/powerpoint/2010/main" val="4210358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ALBERTO</a:t>
            </a:r>
            <a:endParaRPr lang="en-GB" dirty="0"/>
          </a:p>
        </p:txBody>
      </p:sp>
      <p:sp>
        <p:nvSpPr>
          <p:cNvPr id="4" name="Slide Number Placeholder 3"/>
          <p:cNvSpPr>
            <a:spLocks noGrp="1"/>
          </p:cNvSpPr>
          <p:nvPr>
            <p:ph type="sldNum" sz="quarter" idx="10"/>
          </p:nvPr>
        </p:nvSpPr>
        <p:spPr/>
        <p:txBody>
          <a:bodyPr/>
          <a:lstStyle/>
          <a:p>
            <a:fld id="{2E2D50A3-9E39-4409-8816-AD115B9A0FF3}" type="slidenum">
              <a:rPr lang="en-GB" smtClean="0"/>
              <a:t>3</a:t>
            </a:fld>
            <a:endParaRPr lang="en-GB"/>
          </a:p>
        </p:txBody>
      </p:sp>
    </p:spTree>
    <p:extLst>
      <p:ext uri="{BB962C8B-B14F-4D97-AF65-F5344CB8AC3E}">
        <p14:creationId xmlns:p14="http://schemas.microsoft.com/office/powerpoint/2010/main" val="254211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ALBERTO</a:t>
            </a:r>
          </a:p>
          <a:p>
            <a:endParaRPr lang="en-GB" dirty="0"/>
          </a:p>
        </p:txBody>
      </p:sp>
      <p:sp>
        <p:nvSpPr>
          <p:cNvPr id="4" name="Slide Number Placeholder 3"/>
          <p:cNvSpPr>
            <a:spLocks noGrp="1"/>
          </p:cNvSpPr>
          <p:nvPr>
            <p:ph type="sldNum" sz="quarter" idx="10"/>
          </p:nvPr>
        </p:nvSpPr>
        <p:spPr/>
        <p:txBody>
          <a:bodyPr/>
          <a:lstStyle/>
          <a:p>
            <a:fld id="{2E2D50A3-9E39-4409-8816-AD115B9A0FF3}" type="slidenum">
              <a:rPr lang="en-GB" smtClean="0"/>
              <a:t>4</a:t>
            </a:fld>
            <a:endParaRPr lang="en-GB"/>
          </a:p>
        </p:txBody>
      </p:sp>
    </p:spTree>
    <p:extLst>
      <p:ext uri="{BB962C8B-B14F-4D97-AF65-F5344CB8AC3E}">
        <p14:creationId xmlns:p14="http://schemas.microsoft.com/office/powerpoint/2010/main" val="4278194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CLAIRE</a:t>
            </a:r>
            <a:endParaRPr lang="en-GB" dirty="0"/>
          </a:p>
        </p:txBody>
      </p:sp>
      <p:sp>
        <p:nvSpPr>
          <p:cNvPr id="4" name="Slide Number Placeholder 3"/>
          <p:cNvSpPr>
            <a:spLocks noGrp="1"/>
          </p:cNvSpPr>
          <p:nvPr>
            <p:ph type="sldNum" sz="quarter" idx="10"/>
          </p:nvPr>
        </p:nvSpPr>
        <p:spPr/>
        <p:txBody>
          <a:bodyPr/>
          <a:lstStyle/>
          <a:p>
            <a:fld id="{2E2D50A3-9E39-4409-8816-AD115B9A0FF3}" type="slidenum">
              <a:rPr lang="en-GB" smtClean="0"/>
              <a:t>5</a:t>
            </a:fld>
            <a:endParaRPr lang="en-GB"/>
          </a:p>
        </p:txBody>
      </p:sp>
    </p:spTree>
    <p:extLst>
      <p:ext uri="{BB962C8B-B14F-4D97-AF65-F5344CB8AC3E}">
        <p14:creationId xmlns:p14="http://schemas.microsoft.com/office/powerpoint/2010/main" val="2436094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CLAIRE</a:t>
            </a:r>
            <a:endParaRPr lang="en-GB" dirty="0"/>
          </a:p>
        </p:txBody>
      </p:sp>
      <p:sp>
        <p:nvSpPr>
          <p:cNvPr id="4" name="Slide Number Placeholder 3"/>
          <p:cNvSpPr>
            <a:spLocks noGrp="1"/>
          </p:cNvSpPr>
          <p:nvPr>
            <p:ph type="sldNum" sz="quarter" idx="10"/>
          </p:nvPr>
        </p:nvSpPr>
        <p:spPr/>
        <p:txBody>
          <a:bodyPr/>
          <a:lstStyle/>
          <a:p>
            <a:fld id="{2E2D50A3-9E39-4409-8816-AD115B9A0FF3}" type="slidenum">
              <a:rPr lang="en-GB" smtClean="0"/>
              <a:t>6</a:t>
            </a:fld>
            <a:endParaRPr lang="en-GB"/>
          </a:p>
        </p:txBody>
      </p:sp>
    </p:spTree>
    <p:extLst>
      <p:ext uri="{BB962C8B-B14F-4D97-AF65-F5344CB8AC3E}">
        <p14:creationId xmlns:p14="http://schemas.microsoft.com/office/powerpoint/2010/main" val="1237715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CLAIRE</a:t>
            </a:r>
          </a:p>
          <a:p>
            <a:endParaRPr lang="en-GB" dirty="0" smtClean="0"/>
          </a:p>
          <a:p>
            <a:r>
              <a:rPr lang="en-GB" dirty="0" smtClean="0"/>
              <a:t>This is probably the strategy most applicable to us in the room here but do we really differentiate? It’s all too often that we see slogans on websites saying ’Quality accounting services for SMEs’ </a:t>
            </a:r>
            <a:r>
              <a:rPr lang="en-GB" dirty="0" err="1" smtClean="0"/>
              <a:t>etc</a:t>
            </a:r>
            <a:endParaRPr lang="en-GB" dirty="0" smtClean="0"/>
          </a:p>
          <a:p>
            <a:endParaRPr lang="en-GB" dirty="0"/>
          </a:p>
          <a:p>
            <a:r>
              <a:rPr lang="en-GB" dirty="0" smtClean="0"/>
              <a:t>We need to stay relevant, up to date and always position the solutions we provide to our clients’ issues, challenges, problems.</a:t>
            </a:r>
          </a:p>
          <a:p>
            <a:endParaRPr lang="en-GB" dirty="0" smtClean="0"/>
          </a:p>
          <a:p>
            <a:r>
              <a:rPr lang="en-GB" dirty="0" smtClean="0"/>
              <a:t>We also have to be realistic and not over promise and under deliver, as that damages reputation. </a:t>
            </a:r>
          </a:p>
          <a:p>
            <a:endParaRPr lang="en-GB" dirty="0"/>
          </a:p>
          <a:p>
            <a:r>
              <a:rPr lang="en-GB" dirty="0" smtClean="0"/>
              <a:t>A tool in or differentiation armoury for all of us is CH International. Not only that we are members of an international network, as many now are, but what makes CHI different and therefore the reasons our firms chose to belong to this network. </a:t>
            </a:r>
          </a:p>
          <a:p>
            <a:pPr marL="628650" lvl="1" indent="-171450">
              <a:buFont typeface="Arial" panose="020B0604020202020204" pitchFamily="34" charset="0"/>
              <a:buChar char="•"/>
            </a:pPr>
            <a:r>
              <a:rPr lang="en-GB" dirty="0" smtClean="0"/>
              <a:t>Not a huge directory of firms we don’t really know</a:t>
            </a:r>
          </a:p>
          <a:p>
            <a:pPr marL="628650" lvl="1" indent="-171450">
              <a:buFont typeface="Arial" panose="020B0604020202020204" pitchFamily="34" charset="0"/>
              <a:buChar char="•"/>
            </a:pPr>
            <a:r>
              <a:rPr lang="en-GB" dirty="0" smtClean="0"/>
              <a:t>People we trust, who share our client service ethos</a:t>
            </a:r>
          </a:p>
          <a:p>
            <a:pPr marL="628650" lvl="1" indent="-171450">
              <a:buFont typeface="Arial" panose="020B0604020202020204" pitchFamily="34" charset="0"/>
              <a:buChar char="•"/>
            </a:pPr>
            <a:r>
              <a:rPr lang="en-GB" dirty="0" smtClean="0"/>
              <a:t>Offers clients value for money </a:t>
            </a:r>
            <a:r>
              <a:rPr lang="en-GB" dirty="0" err="1" smtClean="0"/>
              <a:t>etc</a:t>
            </a:r>
            <a:r>
              <a:rPr lang="en-GB" dirty="0" smtClean="0"/>
              <a:t> </a:t>
            </a:r>
            <a:endParaRPr lang="en-GB" dirty="0"/>
          </a:p>
        </p:txBody>
      </p:sp>
      <p:sp>
        <p:nvSpPr>
          <p:cNvPr id="4" name="Slide Number Placeholder 3"/>
          <p:cNvSpPr>
            <a:spLocks noGrp="1"/>
          </p:cNvSpPr>
          <p:nvPr>
            <p:ph type="sldNum" sz="quarter" idx="10"/>
          </p:nvPr>
        </p:nvSpPr>
        <p:spPr/>
        <p:txBody>
          <a:bodyPr/>
          <a:lstStyle/>
          <a:p>
            <a:fld id="{2E2D50A3-9E39-4409-8816-AD115B9A0FF3}" type="slidenum">
              <a:rPr lang="en-GB" smtClean="0"/>
              <a:t>7</a:t>
            </a:fld>
            <a:endParaRPr lang="en-GB"/>
          </a:p>
        </p:txBody>
      </p:sp>
    </p:spTree>
    <p:extLst>
      <p:ext uri="{BB962C8B-B14F-4D97-AF65-F5344CB8AC3E}">
        <p14:creationId xmlns:p14="http://schemas.microsoft.com/office/powerpoint/2010/main" val="3345657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CLAIRE</a:t>
            </a:r>
          </a:p>
          <a:p>
            <a:endParaRPr lang="en-GB" dirty="0" smtClean="0"/>
          </a:p>
          <a:p>
            <a:r>
              <a:rPr lang="en-GB" dirty="0" smtClean="0"/>
              <a:t>Consider</a:t>
            </a:r>
          </a:p>
          <a:p>
            <a:endParaRPr lang="en-GB" dirty="0"/>
          </a:p>
          <a:p>
            <a:r>
              <a:rPr lang="en-GB" dirty="0" smtClean="0"/>
              <a:t>How you position yourselves in a way that grabs attention and communicates the value of working with you</a:t>
            </a:r>
          </a:p>
          <a:p>
            <a:endParaRPr lang="en-GB" dirty="0"/>
          </a:p>
          <a:p>
            <a:r>
              <a:rPr lang="en-GB" dirty="0" smtClean="0"/>
              <a:t>Why you and not the competition?</a:t>
            </a:r>
          </a:p>
          <a:p>
            <a:endParaRPr lang="en-GB" dirty="0"/>
          </a:p>
          <a:p>
            <a:r>
              <a:rPr lang="en-GB" dirty="0" smtClean="0"/>
              <a:t>Thinking always of the solutions you provide, not the services you sell</a:t>
            </a:r>
          </a:p>
          <a:p>
            <a:endParaRPr lang="en-GB" dirty="0"/>
          </a:p>
          <a:p>
            <a:r>
              <a:rPr lang="en-GB" dirty="0" smtClean="0"/>
              <a:t>What’s it like working with you? </a:t>
            </a:r>
          </a:p>
          <a:p>
            <a:endParaRPr lang="en-GB" dirty="0"/>
          </a:p>
          <a:p>
            <a:r>
              <a:rPr lang="en-GB" dirty="0" smtClean="0"/>
              <a:t>What value do clients get from working with you?</a:t>
            </a:r>
          </a:p>
          <a:p>
            <a:endParaRPr lang="en-GB" dirty="0"/>
          </a:p>
          <a:p>
            <a:r>
              <a:rPr lang="en-GB" dirty="0" smtClean="0"/>
              <a:t>What frustrations do they have with working with other firms?</a:t>
            </a:r>
          </a:p>
          <a:p>
            <a:endParaRPr lang="en-GB" dirty="0"/>
          </a:p>
          <a:p>
            <a:r>
              <a:rPr lang="en-GB" dirty="0" smtClean="0"/>
              <a:t>You must: 	Resonate</a:t>
            </a:r>
          </a:p>
          <a:p>
            <a:r>
              <a:rPr lang="en-GB" dirty="0"/>
              <a:t>	</a:t>
            </a:r>
            <a:r>
              <a:rPr lang="en-GB" dirty="0" smtClean="0"/>
              <a:t>Differentiate</a:t>
            </a:r>
          </a:p>
          <a:p>
            <a:r>
              <a:rPr lang="en-GB" dirty="0"/>
              <a:t>	</a:t>
            </a:r>
            <a:r>
              <a:rPr lang="en-GB" dirty="0" err="1" smtClean="0"/>
              <a:t>Sunstantiate</a:t>
            </a:r>
            <a:endParaRPr lang="en-GB" dirty="0"/>
          </a:p>
        </p:txBody>
      </p:sp>
      <p:sp>
        <p:nvSpPr>
          <p:cNvPr id="4" name="Slide Number Placeholder 3"/>
          <p:cNvSpPr>
            <a:spLocks noGrp="1"/>
          </p:cNvSpPr>
          <p:nvPr>
            <p:ph type="sldNum" sz="quarter" idx="10"/>
          </p:nvPr>
        </p:nvSpPr>
        <p:spPr/>
        <p:txBody>
          <a:bodyPr/>
          <a:lstStyle/>
          <a:p>
            <a:fld id="{2E2D50A3-9E39-4409-8816-AD115B9A0FF3}" type="slidenum">
              <a:rPr lang="en-GB" smtClean="0"/>
              <a:t>8</a:t>
            </a:fld>
            <a:endParaRPr lang="en-GB"/>
          </a:p>
        </p:txBody>
      </p:sp>
    </p:spTree>
    <p:extLst>
      <p:ext uri="{BB962C8B-B14F-4D97-AF65-F5344CB8AC3E}">
        <p14:creationId xmlns:p14="http://schemas.microsoft.com/office/powerpoint/2010/main" val="195063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E2D50A3-9E39-4409-8816-AD115B9A0FF3}" type="slidenum">
              <a:rPr lang="en-GB" smtClean="0"/>
              <a:t>9</a:t>
            </a:fld>
            <a:endParaRPr lang="en-GB"/>
          </a:p>
        </p:txBody>
      </p:sp>
    </p:spTree>
    <p:extLst>
      <p:ext uri="{BB962C8B-B14F-4D97-AF65-F5344CB8AC3E}">
        <p14:creationId xmlns:p14="http://schemas.microsoft.com/office/powerpoint/2010/main" val="2683165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6BD94CC-BCC7-4B5A-BD0C-F02323FB5A1D}" type="datetimeFigureOut">
              <a:rPr lang="en-GB" smtClean="0"/>
              <a:t>10/09/2018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F6788E-E010-42F0-9FBB-532A2BE6D99B}" type="slidenum">
              <a:rPr lang="en-GB" smtClean="0"/>
              <a:t>‹#›</a:t>
            </a:fld>
            <a:endParaRPr lang="en-GB"/>
          </a:p>
        </p:txBody>
      </p:sp>
      <p:pic>
        <p:nvPicPr>
          <p:cNvPr id="8"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19004" y="5709425"/>
            <a:ext cx="2058696" cy="1092820"/>
          </a:xfrm>
          <a:prstGeom prst="rect">
            <a:avLst/>
          </a:prstGeom>
        </p:spPr>
      </p:pic>
    </p:spTree>
    <p:extLst>
      <p:ext uri="{BB962C8B-B14F-4D97-AF65-F5344CB8AC3E}">
        <p14:creationId xmlns:p14="http://schemas.microsoft.com/office/powerpoint/2010/main" val="1624716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BD94CC-BCC7-4B5A-BD0C-F02323FB5A1D}" type="datetimeFigureOut">
              <a:rPr lang="en-GB" smtClean="0"/>
              <a:t>10/09/2018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F6788E-E010-42F0-9FBB-532A2BE6D99B}" type="slidenum">
              <a:rPr lang="en-GB" smtClean="0"/>
              <a:t>‹#›</a:t>
            </a:fld>
            <a:endParaRPr lang="en-GB"/>
          </a:p>
        </p:txBody>
      </p:sp>
    </p:spTree>
    <p:extLst>
      <p:ext uri="{BB962C8B-B14F-4D97-AF65-F5344CB8AC3E}">
        <p14:creationId xmlns:p14="http://schemas.microsoft.com/office/powerpoint/2010/main" val="2720483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BD94CC-BCC7-4B5A-BD0C-F02323FB5A1D}" type="datetimeFigureOut">
              <a:rPr lang="en-GB" smtClean="0"/>
              <a:t>10/09/2018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F6788E-E010-42F0-9FBB-532A2BE6D99B}" type="slidenum">
              <a:rPr lang="en-GB" smtClean="0"/>
              <a:t>‹#›</a:t>
            </a:fld>
            <a:endParaRPr lang="en-GB"/>
          </a:p>
        </p:txBody>
      </p:sp>
    </p:spTree>
    <p:extLst>
      <p:ext uri="{BB962C8B-B14F-4D97-AF65-F5344CB8AC3E}">
        <p14:creationId xmlns:p14="http://schemas.microsoft.com/office/powerpoint/2010/main" val="3503339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BD94CC-BCC7-4B5A-BD0C-F02323FB5A1D}" type="datetimeFigureOut">
              <a:rPr lang="en-GB" smtClean="0"/>
              <a:t>10/09/2018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F6788E-E010-42F0-9FBB-532A2BE6D99B}" type="slidenum">
              <a:rPr lang="en-GB" smtClean="0"/>
              <a:t>‹#›</a:t>
            </a:fld>
            <a:endParaRPr lang="en-GB"/>
          </a:p>
        </p:txBody>
      </p:sp>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19004" y="5709425"/>
            <a:ext cx="2058696" cy="1092820"/>
          </a:xfrm>
          <a:prstGeom prst="rect">
            <a:avLst/>
          </a:prstGeom>
        </p:spPr>
      </p:pic>
    </p:spTree>
    <p:extLst>
      <p:ext uri="{BB962C8B-B14F-4D97-AF65-F5344CB8AC3E}">
        <p14:creationId xmlns:p14="http://schemas.microsoft.com/office/powerpoint/2010/main" val="3740134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BD94CC-BCC7-4B5A-BD0C-F02323FB5A1D}" type="datetimeFigureOut">
              <a:rPr lang="en-GB" smtClean="0"/>
              <a:t>10/09/2018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F6788E-E010-42F0-9FBB-532A2BE6D99B}" type="slidenum">
              <a:rPr lang="en-GB" smtClean="0"/>
              <a:t>‹#›</a:t>
            </a:fld>
            <a:endParaRPr lang="en-GB"/>
          </a:p>
        </p:txBody>
      </p:sp>
    </p:spTree>
    <p:extLst>
      <p:ext uri="{BB962C8B-B14F-4D97-AF65-F5344CB8AC3E}">
        <p14:creationId xmlns:p14="http://schemas.microsoft.com/office/powerpoint/2010/main" val="565544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6BD94CC-BCC7-4B5A-BD0C-F02323FB5A1D}" type="datetimeFigureOut">
              <a:rPr lang="en-GB" smtClean="0"/>
              <a:t>10/09/2018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F6788E-E010-42F0-9FBB-532A2BE6D99B}" type="slidenum">
              <a:rPr lang="en-GB" smtClean="0"/>
              <a:t>‹#›</a:t>
            </a:fld>
            <a:endParaRPr lang="en-GB"/>
          </a:p>
        </p:txBody>
      </p:sp>
    </p:spTree>
    <p:extLst>
      <p:ext uri="{BB962C8B-B14F-4D97-AF65-F5344CB8AC3E}">
        <p14:creationId xmlns:p14="http://schemas.microsoft.com/office/powerpoint/2010/main" val="3231960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6BD94CC-BCC7-4B5A-BD0C-F02323FB5A1D}" type="datetimeFigureOut">
              <a:rPr lang="en-GB" smtClean="0"/>
              <a:t>10/09/2018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F6788E-E010-42F0-9FBB-532A2BE6D99B}" type="slidenum">
              <a:rPr lang="en-GB" smtClean="0"/>
              <a:t>‹#›</a:t>
            </a:fld>
            <a:endParaRPr lang="en-GB"/>
          </a:p>
        </p:txBody>
      </p:sp>
    </p:spTree>
    <p:extLst>
      <p:ext uri="{BB962C8B-B14F-4D97-AF65-F5344CB8AC3E}">
        <p14:creationId xmlns:p14="http://schemas.microsoft.com/office/powerpoint/2010/main" val="89927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6BD94CC-BCC7-4B5A-BD0C-F02323FB5A1D}" type="datetimeFigureOut">
              <a:rPr lang="en-GB" smtClean="0"/>
              <a:t>10/09/2018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F6788E-E010-42F0-9FBB-532A2BE6D99B}" type="slidenum">
              <a:rPr lang="en-GB" smtClean="0"/>
              <a:t>‹#›</a:t>
            </a:fld>
            <a:endParaRPr lang="en-GB"/>
          </a:p>
        </p:txBody>
      </p:sp>
    </p:spTree>
    <p:extLst>
      <p:ext uri="{BB962C8B-B14F-4D97-AF65-F5344CB8AC3E}">
        <p14:creationId xmlns:p14="http://schemas.microsoft.com/office/powerpoint/2010/main" val="1149940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D94CC-BCC7-4B5A-BD0C-F02323FB5A1D}" type="datetimeFigureOut">
              <a:rPr lang="en-GB" smtClean="0"/>
              <a:t>10/09/2018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3F6788E-E010-42F0-9FBB-532A2BE6D99B}" type="slidenum">
              <a:rPr lang="en-GB" smtClean="0"/>
              <a:t>‹#›</a:t>
            </a:fld>
            <a:endParaRPr lang="en-GB"/>
          </a:p>
        </p:txBody>
      </p:sp>
    </p:spTree>
    <p:extLst>
      <p:ext uri="{BB962C8B-B14F-4D97-AF65-F5344CB8AC3E}">
        <p14:creationId xmlns:p14="http://schemas.microsoft.com/office/powerpoint/2010/main" val="55882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BD94CC-BCC7-4B5A-BD0C-F02323FB5A1D}" type="datetimeFigureOut">
              <a:rPr lang="en-GB" smtClean="0"/>
              <a:t>10/09/2018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F6788E-E010-42F0-9FBB-532A2BE6D99B}" type="slidenum">
              <a:rPr lang="en-GB" smtClean="0"/>
              <a:t>‹#›</a:t>
            </a:fld>
            <a:endParaRPr lang="en-GB"/>
          </a:p>
        </p:txBody>
      </p:sp>
    </p:spTree>
    <p:extLst>
      <p:ext uri="{BB962C8B-B14F-4D97-AF65-F5344CB8AC3E}">
        <p14:creationId xmlns:p14="http://schemas.microsoft.com/office/powerpoint/2010/main" val="2995497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BD94CC-BCC7-4B5A-BD0C-F02323FB5A1D}" type="datetimeFigureOut">
              <a:rPr lang="en-GB" smtClean="0"/>
              <a:t>10/09/2018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F6788E-E010-42F0-9FBB-532A2BE6D99B}" type="slidenum">
              <a:rPr lang="en-GB" smtClean="0"/>
              <a:t>‹#›</a:t>
            </a:fld>
            <a:endParaRPr lang="en-GB"/>
          </a:p>
        </p:txBody>
      </p:sp>
    </p:spTree>
    <p:extLst>
      <p:ext uri="{BB962C8B-B14F-4D97-AF65-F5344CB8AC3E}">
        <p14:creationId xmlns:p14="http://schemas.microsoft.com/office/powerpoint/2010/main" val="3349038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BD94CC-BCC7-4B5A-BD0C-F02323FB5A1D}" type="datetimeFigureOut">
              <a:rPr lang="en-GB" smtClean="0"/>
              <a:t>10/09/2018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6788E-E010-42F0-9FBB-532A2BE6D99B}" type="slidenum">
              <a:rPr lang="en-GB" smtClean="0"/>
              <a:t>‹#›</a:t>
            </a:fld>
            <a:endParaRPr lang="en-GB"/>
          </a:p>
        </p:txBody>
      </p:sp>
    </p:spTree>
    <p:extLst>
      <p:ext uri="{BB962C8B-B14F-4D97-AF65-F5344CB8AC3E}">
        <p14:creationId xmlns:p14="http://schemas.microsoft.com/office/powerpoint/2010/main" val="327525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rJynesD3tw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5166" y="1175057"/>
            <a:ext cx="9144000" cy="2387600"/>
          </a:xfrm>
        </p:spPr>
        <p:txBody>
          <a:bodyPr/>
          <a:lstStyle/>
          <a:p>
            <a:r>
              <a:rPr lang="en-GB" b="1" dirty="0" smtClean="0"/>
              <a:t>Marketing Strategy</a:t>
            </a:r>
            <a:endParaRPr lang="en-GB" b="1" dirty="0"/>
          </a:p>
        </p:txBody>
      </p:sp>
      <p:sp>
        <p:nvSpPr>
          <p:cNvPr id="3" name="Subtitle 2"/>
          <p:cNvSpPr>
            <a:spLocks noGrp="1"/>
          </p:cNvSpPr>
          <p:nvPr>
            <p:ph type="subTitle" idx="1"/>
          </p:nvPr>
        </p:nvSpPr>
        <p:spPr>
          <a:xfrm>
            <a:off x="1745166" y="3562657"/>
            <a:ext cx="9144000" cy="1655762"/>
          </a:xfrm>
        </p:spPr>
        <p:txBody>
          <a:bodyPr>
            <a:normAutofit/>
          </a:bodyPr>
          <a:lstStyle/>
          <a:p>
            <a:r>
              <a:rPr lang="en-GB" sz="4400" dirty="0" smtClean="0"/>
              <a:t>Quiz time!</a:t>
            </a:r>
            <a:endParaRPr lang="en-GB" sz="4400" dirty="0"/>
          </a:p>
        </p:txBody>
      </p:sp>
      <p:sp>
        <p:nvSpPr>
          <p:cNvPr id="4" name="Rettangolo 3"/>
          <p:cNvSpPr/>
          <p:nvPr/>
        </p:nvSpPr>
        <p:spPr>
          <a:xfrm>
            <a:off x="869795" y="522198"/>
            <a:ext cx="10894742" cy="1846659"/>
          </a:xfrm>
          <a:prstGeom prst="rect">
            <a:avLst/>
          </a:prstGeom>
        </p:spPr>
        <p:txBody>
          <a:bodyPr wrap="square">
            <a:spAutoFit/>
          </a:bodyPr>
          <a:lstStyle/>
          <a:p>
            <a:pPr algn="ctr"/>
            <a:r>
              <a:rPr lang="en-US" sz="3800" b="1" dirty="0">
                <a:solidFill>
                  <a:srgbClr val="003F77"/>
                </a:solidFill>
                <a:effectLst>
                  <a:outerShdw blurRad="38100" dist="38100" dir="2700000" algn="tl">
                    <a:srgbClr val="000000">
                      <a:alpha val="43137"/>
                    </a:srgbClr>
                  </a:outerShdw>
                </a:effectLst>
              </a:rPr>
              <a:t>The art of communication is </a:t>
            </a:r>
            <a:endParaRPr lang="en-US" sz="3800" b="1" dirty="0" smtClean="0">
              <a:solidFill>
                <a:srgbClr val="003F77"/>
              </a:solidFill>
              <a:effectLst>
                <a:outerShdw blurRad="38100" dist="38100" dir="2700000" algn="tl">
                  <a:srgbClr val="000000">
                    <a:alpha val="43137"/>
                  </a:srgbClr>
                </a:outerShdw>
              </a:effectLst>
            </a:endParaRPr>
          </a:p>
          <a:p>
            <a:pPr algn="ctr"/>
            <a:r>
              <a:rPr lang="en-US" sz="3800" b="1" dirty="0" smtClean="0">
                <a:solidFill>
                  <a:srgbClr val="003F77"/>
                </a:solidFill>
                <a:effectLst>
                  <a:outerShdw blurRad="38100" dist="38100" dir="2700000" algn="tl">
                    <a:srgbClr val="000000">
                      <a:alpha val="43137"/>
                    </a:srgbClr>
                  </a:outerShdw>
                </a:effectLst>
              </a:rPr>
              <a:t>the </a:t>
            </a:r>
            <a:r>
              <a:rPr lang="en-US" sz="3800" b="1" dirty="0">
                <a:solidFill>
                  <a:srgbClr val="003F77"/>
                </a:solidFill>
                <a:effectLst>
                  <a:outerShdw blurRad="38100" dist="38100" dir="2700000" algn="tl">
                    <a:srgbClr val="000000">
                      <a:alpha val="43137"/>
                    </a:srgbClr>
                  </a:outerShdw>
                </a:effectLst>
              </a:rPr>
              <a:t>language of </a:t>
            </a:r>
            <a:r>
              <a:rPr lang="en-US" sz="3800" b="1" dirty="0" smtClean="0">
                <a:solidFill>
                  <a:srgbClr val="003F77"/>
                </a:solidFill>
                <a:effectLst>
                  <a:outerShdw blurRad="38100" dist="38100" dir="2700000" algn="tl">
                    <a:srgbClr val="000000">
                      <a:alpha val="43137"/>
                    </a:srgbClr>
                  </a:outerShdw>
                </a:effectLst>
              </a:rPr>
              <a:t>leadership</a:t>
            </a:r>
            <a:r>
              <a:rPr lang="en-US" sz="3800" b="1" dirty="0">
                <a:solidFill>
                  <a:srgbClr val="003F77"/>
                </a:solidFill>
                <a:effectLst>
                  <a:outerShdw blurRad="38100" dist="38100" dir="2700000" algn="tl">
                    <a:srgbClr val="000000">
                      <a:alpha val="43137"/>
                    </a:srgbClr>
                  </a:outerShdw>
                </a:effectLst>
              </a:rPr>
              <a:t/>
            </a:r>
            <a:br>
              <a:rPr lang="en-US" sz="3800" b="1" dirty="0">
                <a:solidFill>
                  <a:srgbClr val="003F77"/>
                </a:solidFill>
                <a:effectLst>
                  <a:outerShdw blurRad="38100" dist="38100" dir="2700000" algn="tl">
                    <a:srgbClr val="000000">
                      <a:alpha val="43137"/>
                    </a:srgbClr>
                  </a:outerShdw>
                </a:effectLst>
              </a:rPr>
            </a:br>
            <a:endParaRPr lang="it-IT" sz="3800" b="1" dirty="0">
              <a:solidFill>
                <a:srgbClr val="003F77"/>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4912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927411" y="123538"/>
            <a:ext cx="10515600" cy="1325245"/>
          </a:xfrm>
          <a:prstGeom prst="rect">
            <a:avLst/>
          </a:prstGeom>
        </p:spPr>
        <p:txBody>
          <a:bodyPr vert="horz" lIns="91440" tIns="45720" rIns="91440" bIns="45720" rtlCol="0" anchor="ctr">
            <a:normAutofit/>
          </a:bodyPr>
          <a:lstStyle/>
          <a:p>
            <a:pPr algn="ctr">
              <a:lnSpc>
                <a:spcPct val="90000"/>
              </a:lnSpc>
              <a:spcAft>
                <a:spcPts val="0"/>
              </a:spcAft>
            </a:pPr>
            <a:r>
              <a:rPr lang="en-GB" sz="4000" b="1" kern="1200" dirty="0" err="1">
                <a:solidFill>
                  <a:srgbClr val="003F77"/>
                </a:solidFill>
                <a:effectLst>
                  <a:outerShdw blurRad="38100" dist="38100" dir="2700000" algn="tl">
                    <a:srgbClr val="000000">
                      <a:alpha val="43000"/>
                    </a:srgbClr>
                  </a:outerShdw>
                </a:effectLst>
                <a:latin typeface="Calibri Light" panose="020F0302020204030204" pitchFamily="34" charset="0"/>
                <a:ea typeface="Times New Roman" panose="02020603050405020304" pitchFamily="18" charset="0"/>
                <a:cs typeface="Times New Roman" panose="02020603050405020304" pitchFamily="18" charset="0"/>
              </a:rPr>
              <a:t>Enervit</a:t>
            </a:r>
            <a:r>
              <a:rPr lang="en-GB" sz="4000" b="1" kern="1200" dirty="0">
                <a:solidFill>
                  <a:srgbClr val="003F77"/>
                </a:solidFill>
                <a:effectLst>
                  <a:outerShdw blurRad="38100" dist="38100" dir="2700000" algn="tl">
                    <a:srgbClr val="000000">
                      <a:alpha val="43000"/>
                    </a:srgbClr>
                  </a:outerShdw>
                </a:effectLst>
                <a:latin typeface="Calibri Light" panose="020F0302020204030204" pitchFamily="34" charset="0"/>
                <a:ea typeface="Times New Roman" panose="02020603050405020304" pitchFamily="18" charset="0"/>
                <a:cs typeface="Times New Roman" panose="02020603050405020304" pitchFamily="18" charset="0"/>
              </a:rPr>
              <a:t> - a CH International </a:t>
            </a:r>
            <a:r>
              <a:rPr lang="en-GB" sz="4000" b="1" kern="1200" dirty="0" smtClean="0">
                <a:solidFill>
                  <a:srgbClr val="003F77"/>
                </a:solidFill>
                <a:effectLst>
                  <a:outerShdw blurRad="38100" dist="38100" dir="2700000" algn="tl">
                    <a:srgbClr val="000000">
                      <a:alpha val="43000"/>
                    </a:srgbClr>
                  </a:outerShdw>
                </a:effectLst>
                <a:latin typeface="Calibri Light" panose="020F0302020204030204" pitchFamily="34" charset="0"/>
                <a:ea typeface="Times New Roman" panose="02020603050405020304" pitchFamily="18" charset="0"/>
                <a:cs typeface="Times New Roman" panose="02020603050405020304" pitchFamily="18" charset="0"/>
              </a:rPr>
              <a:t>client</a:t>
            </a:r>
          </a:p>
          <a:p>
            <a:pPr algn="ctr">
              <a:lnSpc>
                <a:spcPct val="90000"/>
              </a:lnSpc>
              <a:spcAft>
                <a:spcPts val="0"/>
              </a:spcAft>
            </a:pPr>
            <a:r>
              <a:rPr lang="en-GB" sz="2400" b="1" i="1" dirty="0" smtClean="0">
                <a:effectLst>
                  <a:outerShdw blurRad="38100" dist="38100" dir="2700000" algn="tl">
                    <a:srgbClr val="000000">
                      <a:alpha val="43137"/>
                    </a:srgbClr>
                  </a:outerShdw>
                </a:effectLst>
                <a:latin typeface="Calibri Light" panose="020F0302020204030204" pitchFamily="34" charset="0"/>
                <a:ea typeface="Times New Roman" panose="02020603050405020304" pitchFamily="18" charset="0"/>
                <a:cs typeface="Times New Roman" panose="02020603050405020304" pitchFamily="18" charset="0"/>
              </a:rPr>
              <a:t>How CHI can catch multinational Companies: </a:t>
            </a:r>
          </a:p>
          <a:p>
            <a:pPr algn="ctr">
              <a:lnSpc>
                <a:spcPct val="90000"/>
              </a:lnSpc>
              <a:spcAft>
                <a:spcPts val="0"/>
              </a:spcAft>
            </a:pPr>
            <a:r>
              <a:rPr lang="en-GB" sz="2400" b="1" i="1" dirty="0" smtClean="0">
                <a:effectLst>
                  <a:outerShdw blurRad="38100" dist="38100" dir="2700000" algn="tl">
                    <a:srgbClr val="000000">
                      <a:alpha val="43137"/>
                    </a:srgbClr>
                  </a:outerShdw>
                </a:effectLst>
                <a:latin typeface="Calibri Light" panose="020F0302020204030204" pitchFamily="34" charset="0"/>
                <a:ea typeface="Times New Roman" panose="02020603050405020304" pitchFamily="18" charset="0"/>
                <a:cs typeface="Times New Roman" panose="02020603050405020304" pitchFamily="18" charset="0"/>
              </a:rPr>
              <a:t>through a strong coordination between members</a:t>
            </a:r>
            <a:endParaRPr lang="it-IT" sz="2400"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pic>
        <p:nvPicPr>
          <p:cNvPr id="5" name="Picture 4"/>
          <p:cNvPicPr/>
          <p:nvPr/>
        </p:nvPicPr>
        <p:blipFill>
          <a:blip r:embed="rId3"/>
          <a:stretch>
            <a:fillRect/>
          </a:stretch>
        </p:blipFill>
        <p:spPr>
          <a:xfrm>
            <a:off x="927411" y="1448783"/>
            <a:ext cx="7921539" cy="4901342"/>
          </a:xfrm>
          <a:prstGeom prst="rect">
            <a:avLst/>
          </a:prstGeom>
          <a:ln w="19050">
            <a:solidFill>
              <a:srgbClr val="003F77"/>
            </a:solidFill>
          </a:ln>
        </p:spPr>
      </p:pic>
      <p:sp>
        <p:nvSpPr>
          <p:cNvPr id="6" name="Rettangolo 5"/>
          <p:cNvSpPr/>
          <p:nvPr/>
        </p:nvSpPr>
        <p:spPr>
          <a:xfrm>
            <a:off x="9145856" y="1448783"/>
            <a:ext cx="2475571" cy="4901342"/>
          </a:xfrm>
          <a:prstGeom prst="rect">
            <a:avLst/>
          </a:prstGeom>
          <a:ln w="19050">
            <a:solidFill>
              <a:schemeClr val="tx1"/>
            </a:solidFill>
          </a:ln>
        </p:spPr>
        <p:txBody>
          <a:bodyPr wrap="square">
            <a:spAutoFit/>
          </a:bodyPr>
          <a:lstStyle/>
          <a:p>
            <a:pPr algn="just">
              <a:spcAft>
                <a:spcPts val="0"/>
              </a:spcAft>
            </a:pPr>
            <a:r>
              <a:rPr lang="it-IT" sz="1250" dirty="0">
                <a:ea typeface="Calibri" panose="020F0502020204030204" pitchFamily="34" charset="0"/>
                <a:cs typeface="Times New Roman" panose="02020603050405020304" pitchFamily="18" charset="0"/>
              </a:rPr>
              <a:t>Hi Alberto,</a:t>
            </a:r>
          </a:p>
          <a:p>
            <a:pPr algn="just">
              <a:spcAft>
                <a:spcPts val="0"/>
              </a:spcAft>
            </a:pPr>
            <a:r>
              <a:rPr lang="it-IT" sz="1250" dirty="0">
                <a:ea typeface="Calibri" panose="020F0502020204030204" pitchFamily="34" charset="0"/>
                <a:cs typeface="Times New Roman" panose="02020603050405020304" pitchFamily="18" charset="0"/>
              </a:rPr>
              <a:t>after </a:t>
            </a:r>
            <a:r>
              <a:rPr lang="it-IT" sz="1250" dirty="0" smtClean="0">
                <a:ea typeface="Calibri" panose="020F0502020204030204" pitchFamily="34" charset="0"/>
                <a:cs typeface="Times New Roman" panose="02020603050405020304" pitchFamily="18" charset="0"/>
              </a:rPr>
              <a:t>few </a:t>
            </a:r>
            <a:r>
              <a:rPr lang="it-IT" sz="1250" dirty="0">
                <a:ea typeface="Calibri" panose="020F0502020204030204" pitchFamily="34" charset="0"/>
                <a:cs typeface="Times New Roman" panose="02020603050405020304" pitchFamily="18" charset="0"/>
              </a:rPr>
              <a:t>weeks of cooperation I have to thank you for the good results achieved both for VAT as well as per the set-up of our companies in UK and Germany.</a:t>
            </a:r>
          </a:p>
          <a:p>
            <a:pPr algn="just">
              <a:spcAft>
                <a:spcPts val="0"/>
              </a:spcAft>
            </a:pPr>
            <a:r>
              <a:rPr lang="it-IT" sz="1250" dirty="0" err="1">
                <a:ea typeface="Calibri" panose="020F0502020204030204" pitchFamily="34" charset="0"/>
                <a:cs typeface="Times New Roman" panose="02020603050405020304" pitchFamily="18" charset="0"/>
              </a:rPr>
              <a:t>You’ve</a:t>
            </a:r>
            <a:r>
              <a:rPr lang="it-IT" sz="1250" dirty="0">
                <a:ea typeface="Calibri" panose="020F0502020204030204" pitchFamily="34" charset="0"/>
                <a:cs typeface="Times New Roman" panose="02020603050405020304" pitchFamily="18" charset="0"/>
              </a:rPr>
              <a:t> </a:t>
            </a:r>
            <a:r>
              <a:rPr lang="it-IT" sz="1250" dirty="0" err="1">
                <a:ea typeface="Calibri" panose="020F0502020204030204" pitchFamily="34" charset="0"/>
                <a:cs typeface="Times New Roman" panose="02020603050405020304" pitchFamily="18" charset="0"/>
              </a:rPr>
              <a:t>been</a:t>
            </a:r>
            <a:r>
              <a:rPr lang="it-IT" sz="1250" dirty="0">
                <a:ea typeface="Calibri" panose="020F0502020204030204" pitchFamily="34" charset="0"/>
                <a:cs typeface="Times New Roman" panose="02020603050405020304" pitchFamily="18" charset="0"/>
              </a:rPr>
              <a:t> </a:t>
            </a:r>
            <a:r>
              <a:rPr lang="it-IT" sz="1250" dirty="0" err="1">
                <a:ea typeface="Calibri" panose="020F0502020204030204" pitchFamily="34" charset="0"/>
                <a:cs typeface="Times New Roman" panose="02020603050405020304" pitchFamily="18" charset="0"/>
              </a:rPr>
              <a:t>timely</a:t>
            </a:r>
            <a:r>
              <a:rPr lang="it-IT" sz="1250" dirty="0">
                <a:ea typeface="Calibri" panose="020F0502020204030204" pitchFamily="34" charset="0"/>
                <a:cs typeface="Times New Roman" panose="02020603050405020304" pitchFamily="18" charset="0"/>
              </a:rPr>
              <a:t>, </a:t>
            </a:r>
            <a:r>
              <a:rPr lang="it-IT" sz="1250" dirty="0" err="1">
                <a:ea typeface="Calibri" panose="020F0502020204030204" pitchFamily="34" charset="0"/>
                <a:cs typeface="Times New Roman" panose="02020603050405020304" pitchFamily="18" charset="0"/>
              </a:rPr>
              <a:t>professional</a:t>
            </a:r>
            <a:r>
              <a:rPr lang="it-IT" sz="1250" dirty="0">
                <a:ea typeface="Calibri" panose="020F0502020204030204" pitchFamily="34" charset="0"/>
                <a:cs typeface="Times New Roman" panose="02020603050405020304" pitchFamily="18" charset="0"/>
              </a:rPr>
              <a:t> and </a:t>
            </a:r>
            <a:r>
              <a:rPr lang="it-IT" sz="1250" dirty="0" err="1">
                <a:ea typeface="Calibri" panose="020F0502020204030204" pitchFamily="34" charset="0"/>
                <a:cs typeface="Times New Roman" panose="02020603050405020304" pitchFamily="18" charset="0"/>
              </a:rPr>
              <a:t>proactive</a:t>
            </a:r>
            <a:r>
              <a:rPr lang="it-IT" sz="1250" dirty="0">
                <a:ea typeface="Calibri" panose="020F0502020204030204" pitchFamily="34" charset="0"/>
                <a:cs typeface="Times New Roman" panose="02020603050405020304" pitchFamily="18" charset="0"/>
              </a:rPr>
              <a:t>. </a:t>
            </a:r>
            <a:r>
              <a:rPr lang="it-IT" sz="1250" dirty="0" err="1">
                <a:ea typeface="Calibri" panose="020F0502020204030204" pitchFamily="34" charset="0"/>
                <a:cs typeface="Times New Roman" panose="02020603050405020304" pitchFamily="18" charset="0"/>
              </a:rPr>
              <a:t>Moreover</a:t>
            </a:r>
            <a:r>
              <a:rPr lang="it-IT" sz="1250" dirty="0">
                <a:ea typeface="Calibri" panose="020F0502020204030204" pitchFamily="34" charset="0"/>
                <a:cs typeface="Times New Roman" panose="02020603050405020304" pitchFamily="18" charset="0"/>
              </a:rPr>
              <a:t> to work with a “</a:t>
            </a:r>
            <a:r>
              <a:rPr lang="it-IT" sz="1250" dirty="0" err="1">
                <a:ea typeface="Calibri" panose="020F0502020204030204" pitchFamily="34" charset="0"/>
                <a:cs typeface="Times New Roman" panose="02020603050405020304" pitchFamily="18" charset="0"/>
              </a:rPr>
              <a:t>smiling</a:t>
            </a:r>
            <a:r>
              <a:rPr lang="it-IT" sz="1250" dirty="0">
                <a:ea typeface="Calibri" panose="020F0502020204030204" pitchFamily="34" charset="0"/>
                <a:cs typeface="Times New Roman" panose="02020603050405020304" pitchFamily="18" charset="0"/>
              </a:rPr>
              <a:t>” </a:t>
            </a:r>
            <a:r>
              <a:rPr lang="it-IT" sz="1250" dirty="0" err="1">
                <a:ea typeface="Calibri" panose="020F0502020204030204" pitchFamily="34" charset="0"/>
                <a:cs typeface="Times New Roman" panose="02020603050405020304" pitchFamily="18" charset="0"/>
              </a:rPr>
              <a:t>tax</a:t>
            </a:r>
            <a:r>
              <a:rPr lang="it-IT" sz="1250" dirty="0">
                <a:ea typeface="Calibri" panose="020F0502020204030204" pitchFamily="34" charset="0"/>
                <a:cs typeface="Times New Roman" panose="02020603050405020304" pitchFamily="18" charset="0"/>
              </a:rPr>
              <a:t> </a:t>
            </a:r>
            <a:r>
              <a:rPr lang="it-IT" sz="1250" dirty="0" err="1">
                <a:ea typeface="Calibri" panose="020F0502020204030204" pitchFamily="34" charset="0"/>
                <a:cs typeface="Times New Roman" panose="02020603050405020304" pitchFamily="18" charset="0"/>
              </a:rPr>
              <a:t>advisor</a:t>
            </a:r>
            <a:r>
              <a:rPr lang="it-IT" sz="1250" dirty="0">
                <a:ea typeface="Calibri" panose="020F0502020204030204" pitchFamily="34" charset="0"/>
                <a:cs typeface="Times New Roman" panose="02020603050405020304" pitchFamily="18" charset="0"/>
              </a:rPr>
              <a:t> </a:t>
            </a:r>
            <a:r>
              <a:rPr lang="it-IT" sz="1250" dirty="0" err="1">
                <a:ea typeface="Calibri" panose="020F0502020204030204" pitchFamily="34" charset="0"/>
                <a:cs typeface="Times New Roman" panose="02020603050405020304" pitchFamily="18" charset="0"/>
              </a:rPr>
              <a:t>was</a:t>
            </a:r>
            <a:r>
              <a:rPr lang="it-IT" sz="1250" dirty="0">
                <a:ea typeface="Calibri" panose="020F0502020204030204" pitchFamily="34" charset="0"/>
                <a:cs typeface="Times New Roman" panose="02020603050405020304" pitchFamily="18" charset="0"/>
              </a:rPr>
              <a:t> </a:t>
            </a:r>
            <a:r>
              <a:rPr lang="it-IT" sz="1250" dirty="0" err="1">
                <a:ea typeface="Calibri" panose="020F0502020204030204" pitchFamily="34" charset="0"/>
                <a:cs typeface="Times New Roman" panose="02020603050405020304" pitchFamily="18" charset="0"/>
              </a:rPr>
              <a:t>really</a:t>
            </a:r>
            <a:r>
              <a:rPr lang="it-IT" sz="1250" dirty="0">
                <a:ea typeface="Calibri" panose="020F0502020204030204" pitchFamily="34" charset="0"/>
                <a:cs typeface="Times New Roman" panose="02020603050405020304" pitchFamily="18" charset="0"/>
              </a:rPr>
              <a:t> a </a:t>
            </a:r>
            <a:r>
              <a:rPr lang="it-IT" sz="1250" dirty="0" err="1">
                <a:ea typeface="Calibri" panose="020F0502020204030204" pitchFamily="34" charset="0"/>
                <a:cs typeface="Times New Roman" panose="02020603050405020304" pitchFamily="18" charset="0"/>
              </a:rPr>
              <a:t>pleasure</a:t>
            </a:r>
            <a:r>
              <a:rPr lang="it-IT" sz="1250" dirty="0">
                <a:ea typeface="Calibri" panose="020F0502020204030204" pitchFamily="34" charset="0"/>
                <a:cs typeface="Times New Roman" panose="02020603050405020304" pitchFamily="18" charset="0"/>
              </a:rPr>
              <a:t>.</a:t>
            </a:r>
          </a:p>
          <a:p>
            <a:pPr algn="just">
              <a:spcAft>
                <a:spcPts val="0"/>
              </a:spcAft>
            </a:pPr>
            <a:r>
              <a:rPr lang="it-IT" sz="1250" dirty="0" err="1">
                <a:ea typeface="Calibri" panose="020F0502020204030204" pitchFamily="34" charset="0"/>
                <a:cs typeface="Times New Roman" panose="02020603050405020304" pitchFamily="18" charset="0"/>
              </a:rPr>
              <a:t>Please</a:t>
            </a:r>
            <a:r>
              <a:rPr lang="it-IT" sz="1250" dirty="0">
                <a:ea typeface="Calibri" panose="020F0502020204030204" pitchFamily="34" charset="0"/>
                <a:cs typeface="Times New Roman" panose="02020603050405020304" pitchFamily="18" charset="0"/>
              </a:rPr>
              <a:t> </a:t>
            </a:r>
            <a:r>
              <a:rPr lang="it-IT" sz="1250" dirty="0" err="1">
                <a:ea typeface="Calibri" panose="020F0502020204030204" pitchFamily="34" charset="0"/>
                <a:cs typeface="Times New Roman" panose="02020603050405020304" pitchFamily="18" charset="0"/>
              </a:rPr>
              <a:t>extend</a:t>
            </a:r>
            <a:r>
              <a:rPr lang="it-IT" sz="1250" dirty="0">
                <a:ea typeface="Calibri" panose="020F0502020204030204" pitchFamily="34" charset="0"/>
                <a:cs typeface="Times New Roman" panose="02020603050405020304" pitchFamily="18" charset="0"/>
              </a:rPr>
              <a:t> </a:t>
            </a:r>
            <a:r>
              <a:rPr lang="it-IT" sz="1250" dirty="0" err="1">
                <a:ea typeface="Calibri" panose="020F0502020204030204" pitchFamily="34" charset="0"/>
                <a:cs typeface="Times New Roman" panose="02020603050405020304" pitchFamily="18" charset="0"/>
              </a:rPr>
              <a:t>my</a:t>
            </a:r>
            <a:r>
              <a:rPr lang="it-IT" sz="1250" dirty="0">
                <a:ea typeface="Calibri" panose="020F0502020204030204" pitchFamily="34" charset="0"/>
                <a:cs typeface="Times New Roman" panose="02020603050405020304" pitchFamily="18" charset="0"/>
              </a:rPr>
              <a:t> </a:t>
            </a:r>
            <a:r>
              <a:rPr lang="it-IT" sz="1250" dirty="0" err="1">
                <a:ea typeface="Calibri" panose="020F0502020204030204" pitchFamily="34" charset="0"/>
                <a:cs typeface="Times New Roman" panose="02020603050405020304" pitchFamily="18" charset="0"/>
              </a:rPr>
              <a:t>thanks</a:t>
            </a:r>
            <a:r>
              <a:rPr lang="it-IT" sz="1250" dirty="0">
                <a:ea typeface="Calibri" panose="020F0502020204030204" pitchFamily="34" charset="0"/>
                <a:cs typeface="Times New Roman" panose="02020603050405020304" pitchFamily="18" charset="0"/>
              </a:rPr>
              <a:t> to </a:t>
            </a:r>
            <a:r>
              <a:rPr lang="it-IT" sz="1250" dirty="0" err="1">
                <a:ea typeface="Calibri" panose="020F0502020204030204" pitchFamily="34" charset="0"/>
                <a:cs typeface="Times New Roman" panose="02020603050405020304" pitchFamily="18" charset="0"/>
              </a:rPr>
              <a:t>your</a:t>
            </a:r>
            <a:r>
              <a:rPr lang="it-IT" sz="1250" dirty="0">
                <a:ea typeface="Calibri" panose="020F0502020204030204" pitchFamily="34" charset="0"/>
                <a:cs typeface="Times New Roman" panose="02020603050405020304" pitchFamily="18" charset="0"/>
              </a:rPr>
              <a:t> </a:t>
            </a:r>
            <a:r>
              <a:rPr lang="it-IT" sz="1250" dirty="0" err="1">
                <a:ea typeface="Calibri" panose="020F0502020204030204" pitchFamily="34" charset="0"/>
                <a:cs typeface="Times New Roman" panose="02020603050405020304" pitchFamily="18" charset="0"/>
              </a:rPr>
              <a:t>collegues</a:t>
            </a:r>
            <a:r>
              <a:rPr lang="it-IT" sz="1250" dirty="0">
                <a:ea typeface="Calibri" panose="020F0502020204030204" pitchFamily="34" charset="0"/>
                <a:cs typeface="Times New Roman" panose="02020603050405020304" pitchFamily="18" charset="0"/>
              </a:rPr>
              <a:t> </a:t>
            </a:r>
            <a:r>
              <a:rPr lang="it-IT" sz="1250" dirty="0" err="1">
                <a:ea typeface="Calibri" panose="020F0502020204030204" pitchFamily="34" charset="0"/>
                <a:cs typeface="Times New Roman" panose="02020603050405020304" pitchFamily="18" charset="0"/>
              </a:rPr>
              <a:t>abroad</a:t>
            </a:r>
            <a:r>
              <a:rPr lang="it-IT" sz="1250" dirty="0">
                <a:ea typeface="Calibri" panose="020F0502020204030204" pitchFamily="34" charset="0"/>
                <a:cs typeface="Times New Roman" panose="02020603050405020304" pitchFamily="18" charset="0"/>
              </a:rPr>
              <a:t>. </a:t>
            </a:r>
            <a:r>
              <a:rPr lang="it-IT" sz="1250" dirty="0" err="1">
                <a:ea typeface="Calibri" panose="020F0502020204030204" pitchFamily="34" charset="0"/>
                <a:cs typeface="Times New Roman" panose="02020603050405020304" pitchFamily="18" charset="0"/>
              </a:rPr>
              <a:t>Unfortunately</a:t>
            </a:r>
            <a:r>
              <a:rPr lang="it-IT" sz="1250" dirty="0">
                <a:ea typeface="Calibri" panose="020F0502020204030204" pitchFamily="34" charset="0"/>
                <a:cs typeface="Times New Roman" panose="02020603050405020304" pitchFamily="18" charset="0"/>
              </a:rPr>
              <a:t> I </a:t>
            </a:r>
            <a:r>
              <a:rPr lang="it-IT" sz="1250" dirty="0" err="1">
                <a:ea typeface="Calibri" panose="020F0502020204030204" pitchFamily="34" charset="0"/>
                <a:cs typeface="Times New Roman" panose="02020603050405020304" pitchFamily="18" charset="0"/>
              </a:rPr>
              <a:t>will</a:t>
            </a:r>
            <a:r>
              <a:rPr lang="it-IT" sz="1250" dirty="0">
                <a:ea typeface="Calibri" panose="020F0502020204030204" pitchFamily="34" charset="0"/>
                <a:cs typeface="Times New Roman" panose="02020603050405020304" pitchFamily="18" charset="0"/>
              </a:rPr>
              <a:t> </a:t>
            </a:r>
            <a:r>
              <a:rPr lang="it-IT" sz="1250" dirty="0" err="1">
                <a:ea typeface="Calibri" panose="020F0502020204030204" pitchFamily="34" charset="0"/>
                <a:cs typeface="Times New Roman" panose="02020603050405020304" pitchFamily="18" charset="0"/>
              </a:rPr>
              <a:t>not</a:t>
            </a:r>
            <a:r>
              <a:rPr lang="it-IT" sz="1250" dirty="0">
                <a:ea typeface="Calibri" panose="020F0502020204030204" pitchFamily="34" charset="0"/>
                <a:cs typeface="Times New Roman" panose="02020603050405020304" pitchFamily="18" charset="0"/>
              </a:rPr>
              <a:t> be in </a:t>
            </a:r>
            <a:r>
              <a:rPr lang="it-IT" sz="1250" dirty="0" err="1">
                <a:ea typeface="Calibri" panose="020F0502020204030204" pitchFamily="34" charset="0"/>
                <a:cs typeface="Times New Roman" panose="02020603050405020304" pitchFamily="18" charset="0"/>
              </a:rPr>
              <a:t>condition</a:t>
            </a:r>
            <a:r>
              <a:rPr lang="it-IT" sz="1250" dirty="0">
                <a:ea typeface="Calibri" panose="020F0502020204030204" pitchFamily="34" charset="0"/>
                <a:cs typeface="Times New Roman" panose="02020603050405020304" pitchFamily="18" charset="0"/>
              </a:rPr>
              <a:t> to </a:t>
            </a:r>
            <a:r>
              <a:rPr lang="it-IT" sz="1250" dirty="0" err="1">
                <a:ea typeface="Calibri" panose="020F0502020204030204" pitchFamily="34" charset="0"/>
                <a:cs typeface="Times New Roman" panose="02020603050405020304" pitchFamily="18" charset="0"/>
              </a:rPr>
              <a:t>meet</a:t>
            </a:r>
            <a:r>
              <a:rPr lang="it-IT" sz="1250" dirty="0">
                <a:ea typeface="Calibri" panose="020F0502020204030204" pitchFamily="34" charset="0"/>
                <a:cs typeface="Times New Roman" panose="02020603050405020304" pitchFamily="18" charset="0"/>
              </a:rPr>
              <a:t> </a:t>
            </a:r>
            <a:r>
              <a:rPr lang="it-IT" sz="1250" dirty="0" err="1">
                <a:ea typeface="Calibri" panose="020F0502020204030204" pitchFamily="34" charset="0"/>
                <a:cs typeface="Times New Roman" panose="02020603050405020304" pitchFamily="18" charset="0"/>
              </a:rPr>
              <a:t>all</a:t>
            </a:r>
            <a:r>
              <a:rPr lang="it-IT" sz="1250" dirty="0">
                <a:ea typeface="Calibri" panose="020F0502020204030204" pitchFamily="34" charset="0"/>
                <a:cs typeface="Times New Roman" panose="02020603050405020304" pitchFamily="18" charset="0"/>
              </a:rPr>
              <a:t> of </a:t>
            </a:r>
            <a:r>
              <a:rPr lang="it-IT" sz="1250" dirty="0" err="1">
                <a:ea typeface="Calibri" panose="020F0502020204030204" pitchFamily="34" charset="0"/>
                <a:cs typeface="Times New Roman" panose="02020603050405020304" pitchFamily="18" charset="0"/>
              </a:rPr>
              <a:t>you</a:t>
            </a:r>
            <a:r>
              <a:rPr lang="it-IT" sz="1250" dirty="0">
                <a:ea typeface="Calibri" panose="020F0502020204030204" pitchFamily="34" charset="0"/>
                <a:cs typeface="Times New Roman" panose="02020603050405020304" pitchFamily="18" charset="0"/>
              </a:rPr>
              <a:t> in </a:t>
            </a:r>
            <a:r>
              <a:rPr lang="it-IT" sz="1250" dirty="0" err="1">
                <a:ea typeface="Calibri" panose="020F0502020204030204" pitchFamily="34" charset="0"/>
                <a:cs typeface="Times New Roman" panose="02020603050405020304" pitchFamily="18" charset="0"/>
              </a:rPr>
              <a:t>Stockholm</a:t>
            </a:r>
            <a:r>
              <a:rPr lang="it-IT" sz="1250" dirty="0">
                <a:ea typeface="Calibri" panose="020F0502020204030204" pitchFamily="34" charset="0"/>
                <a:cs typeface="Times New Roman" panose="02020603050405020304" pitchFamily="18" charset="0"/>
              </a:rPr>
              <a:t> </a:t>
            </a:r>
            <a:r>
              <a:rPr lang="it-IT" sz="1250" dirty="0" err="1">
                <a:ea typeface="Calibri" panose="020F0502020204030204" pitchFamily="34" charset="0"/>
                <a:cs typeface="Times New Roman" panose="02020603050405020304" pitchFamily="18" charset="0"/>
              </a:rPr>
              <a:t>since</a:t>
            </a:r>
            <a:r>
              <a:rPr lang="it-IT" sz="1250" dirty="0">
                <a:ea typeface="Calibri" panose="020F0502020204030204" pitchFamily="34" charset="0"/>
                <a:cs typeface="Times New Roman" panose="02020603050405020304" pitchFamily="18" charset="0"/>
              </a:rPr>
              <a:t> </a:t>
            </a:r>
            <a:r>
              <a:rPr lang="it-IT" sz="1250" dirty="0" err="1">
                <a:ea typeface="Calibri" panose="020F0502020204030204" pitchFamily="34" charset="0"/>
                <a:cs typeface="Times New Roman" panose="02020603050405020304" pitchFamily="18" charset="0"/>
              </a:rPr>
              <a:t>I’ve</a:t>
            </a:r>
            <a:r>
              <a:rPr lang="it-IT" sz="1250" dirty="0">
                <a:ea typeface="Calibri" panose="020F0502020204030204" pitchFamily="34" charset="0"/>
                <a:cs typeface="Times New Roman" panose="02020603050405020304" pitchFamily="18" charset="0"/>
              </a:rPr>
              <a:t> </a:t>
            </a:r>
            <a:r>
              <a:rPr lang="it-IT" sz="1250" dirty="0" err="1">
                <a:ea typeface="Calibri" panose="020F0502020204030204" pitchFamily="34" charset="0"/>
                <a:cs typeface="Times New Roman" panose="02020603050405020304" pitchFamily="18" charset="0"/>
              </a:rPr>
              <a:t>been</a:t>
            </a:r>
            <a:r>
              <a:rPr lang="it-IT" sz="1250" dirty="0">
                <a:ea typeface="Calibri" panose="020F0502020204030204" pitchFamily="34" charset="0"/>
                <a:cs typeface="Times New Roman" panose="02020603050405020304" pitchFamily="18" charset="0"/>
              </a:rPr>
              <a:t> </a:t>
            </a:r>
            <a:r>
              <a:rPr lang="it-IT" sz="1250" dirty="0" err="1">
                <a:ea typeface="Calibri" panose="020F0502020204030204" pitchFamily="34" charset="0"/>
                <a:cs typeface="Times New Roman" panose="02020603050405020304" pitchFamily="18" charset="0"/>
              </a:rPr>
              <a:t>asked</a:t>
            </a:r>
            <a:r>
              <a:rPr lang="it-IT" sz="1250" dirty="0">
                <a:ea typeface="Calibri" panose="020F0502020204030204" pitchFamily="34" charset="0"/>
                <a:cs typeface="Times New Roman" panose="02020603050405020304" pitchFamily="18" charset="0"/>
              </a:rPr>
              <a:t> to </a:t>
            </a:r>
            <a:r>
              <a:rPr lang="it-IT" sz="1250" dirty="0" err="1">
                <a:ea typeface="Calibri" panose="020F0502020204030204" pitchFamily="34" charset="0"/>
                <a:cs typeface="Times New Roman" panose="02020603050405020304" pitchFamily="18" charset="0"/>
              </a:rPr>
              <a:t>fly</a:t>
            </a:r>
            <a:r>
              <a:rPr lang="it-IT" sz="1250" dirty="0">
                <a:ea typeface="Calibri" panose="020F0502020204030204" pitchFamily="34" charset="0"/>
                <a:cs typeface="Times New Roman" panose="02020603050405020304" pitchFamily="18" charset="0"/>
              </a:rPr>
              <a:t> to Hamburg </a:t>
            </a:r>
            <a:r>
              <a:rPr lang="it-IT" sz="1250" dirty="0" err="1">
                <a:ea typeface="Calibri" panose="020F0502020204030204" pitchFamily="34" charset="0"/>
                <a:cs typeface="Times New Roman" panose="02020603050405020304" pitchFamily="18" charset="0"/>
              </a:rPr>
              <a:t>next</a:t>
            </a:r>
            <a:r>
              <a:rPr lang="it-IT" sz="1250" dirty="0">
                <a:ea typeface="Calibri" panose="020F0502020204030204" pitchFamily="34" charset="0"/>
                <a:cs typeface="Times New Roman" panose="02020603050405020304" pitchFamily="18" charset="0"/>
              </a:rPr>
              <a:t> </a:t>
            </a:r>
            <a:r>
              <a:rPr lang="it-IT" sz="1250" dirty="0" err="1">
                <a:ea typeface="Calibri" panose="020F0502020204030204" pitchFamily="34" charset="0"/>
                <a:cs typeface="Times New Roman" panose="02020603050405020304" pitchFamily="18" charset="0"/>
              </a:rPr>
              <a:t>September</a:t>
            </a:r>
            <a:r>
              <a:rPr lang="it-IT" sz="1250" dirty="0">
                <a:ea typeface="Calibri" panose="020F0502020204030204" pitchFamily="34" charset="0"/>
                <a:cs typeface="Times New Roman" panose="02020603050405020304" pitchFamily="18" charset="0"/>
              </a:rPr>
              <a:t> 12th.</a:t>
            </a:r>
          </a:p>
          <a:p>
            <a:pPr algn="just">
              <a:spcAft>
                <a:spcPts val="0"/>
              </a:spcAft>
            </a:pPr>
            <a:r>
              <a:rPr lang="it-IT" sz="1250" dirty="0">
                <a:ea typeface="Calibri" panose="020F0502020204030204" pitchFamily="34" charset="0"/>
                <a:cs typeface="Times New Roman" panose="02020603050405020304" pitchFamily="18" charset="0"/>
              </a:rPr>
              <a:t>I </a:t>
            </a:r>
            <a:r>
              <a:rPr lang="it-IT" sz="1250" dirty="0" err="1">
                <a:ea typeface="Calibri" panose="020F0502020204030204" pitchFamily="34" charset="0"/>
                <a:cs typeface="Times New Roman" panose="02020603050405020304" pitchFamily="18" charset="0"/>
              </a:rPr>
              <a:t>hope</a:t>
            </a:r>
            <a:r>
              <a:rPr lang="it-IT" sz="1250" dirty="0">
                <a:ea typeface="Calibri" panose="020F0502020204030204" pitchFamily="34" charset="0"/>
                <a:cs typeface="Times New Roman" panose="02020603050405020304" pitchFamily="18" charset="0"/>
              </a:rPr>
              <a:t> </a:t>
            </a:r>
            <a:r>
              <a:rPr lang="it-IT" sz="1250" dirty="0" err="1">
                <a:ea typeface="Calibri" panose="020F0502020204030204" pitchFamily="34" charset="0"/>
                <a:cs typeface="Times New Roman" panose="02020603050405020304" pitchFamily="18" charset="0"/>
              </a:rPr>
              <a:t>that</a:t>
            </a:r>
            <a:r>
              <a:rPr lang="it-IT" sz="1250" dirty="0">
                <a:ea typeface="Calibri" panose="020F0502020204030204" pitchFamily="34" charset="0"/>
                <a:cs typeface="Times New Roman" panose="02020603050405020304" pitchFamily="18" charset="0"/>
              </a:rPr>
              <a:t> </a:t>
            </a:r>
            <a:r>
              <a:rPr lang="it-IT" sz="1250" dirty="0" err="1">
                <a:ea typeface="Calibri" panose="020F0502020204030204" pitchFamily="34" charset="0"/>
                <a:cs typeface="Times New Roman" panose="02020603050405020304" pitchFamily="18" charset="0"/>
              </a:rPr>
              <a:t>there</a:t>
            </a:r>
            <a:r>
              <a:rPr lang="it-IT" sz="1250" dirty="0">
                <a:ea typeface="Calibri" panose="020F0502020204030204" pitchFamily="34" charset="0"/>
                <a:cs typeface="Times New Roman" panose="02020603050405020304" pitchFamily="18" charset="0"/>
              </a:rPr>
              <a:t> </a:t>
            </a:r>
            <a:r>
              <a:rPr lang="it-IT" sz="1250" dirty="0" err="1">
                <a:ea typeface="Calibri" panose="020F0502020204030204" pitchFamily="34" charset="0"/>
                <a:cs typeface="Times New Roman" panose="02020603050405020304" pitchFamily="18" charset="0"/>
              </a:rPr>
              <a:t>will</a:t>
            </a:r>
            <a:r>
              <a:rPr lang="it-IT" sz="1250" dirty="0">
                <a:ea typeface="Calibri" panose="020F0502020204030204" pitchFamily="34" charset="0"/>
                <a:cs typeface="Times New Roman" panose="02020603050405020304" pitchFamily="18" charset="0"/>
              </a:rPr>
              <a:t> be </a:t>
            </a:r>
            <a:r>
              <a:rPr lang="it-IT" sz="1250" dirty="0" err="1">
                <a:ea typeface="Calibri" panose="020F0502020204030204" pitchFamily="34" charset="0"/>
                <a:cs typeface="Times New Roman" panose="02020603050405020304" pitchFamily="18" charset="0"/>
              </a:rPr>
              <a:t>other</a:t>
            </a:r>
            <a:r>
              <a:rPr lang="it-IT" sz="1250" dirty="0">
                <a:ea typeface="Calibri" panose="020F0502020204030204" pitchFamily="34" charset="0"/>
                <a:cs typeface="Times New Roman" panose="02020603050405020304" pitchFamily="18" charset="0"/>
              </a:rPr>
              <a:t> </a:t>
            </a:r>
            <a:r>
              <a:rPr lang="it-IT" sz="1250" dirty="0" err="1">
                <a:ea typeface="Calibri" panose="020F0502020204030204" pitchFamily="34" charset="0"/>
                <a:cs typeface="Times New Roman" panose="02020603050405020304" pitchFamily="18" charset="0"/>
              </a:rPr>
              <a:t>opportunities</a:t>
            </a:r>
            <a:r>
              <a:rPr lang="it-IT" sz="1250" dirty="0">
                <a:ea typeface="Calibri" panose="020F0502020204030204" pitchFamily="34" charset="0"/>
                <a:cs typeface="Times New Roman" panose="02020603050405020304" pitchFamily="18" charset="0"/>
              </a:rPr>
              <a:t> to </a:t>
            </a:r>
            <a:r>
              <a:rPr lang="it-IT" sz="1250" dirty="0" err="1">
                <a:ea typeface="Calibri" panose="020F0502020204030204" pitchFamily="34" charset="0"/>
                <a:cs typeface="Times New Roman" panose="02020603050405020304" pitchFamily="18" charset="0"/>
              </a:rPr>
              <a:t>meet</a:t>
            </a:r>
            <a:r>
              <a:rPr lang="it-IT" sz="1250" dirty="0">
                <a:ea typeface="Calibri" panose="020F0502020204030204" pitchFamily="34" charset="0"/>
                <a:cs typeface="Times New Roman" panose="02020603050405020304" pitchFamily="18" charset="0"/>
              </a:rPr>
              <a:t>.</a:t>
            </a:r>
          </a:p>
          <a:p>
            <a:pPr algn="just">
              <a:spcAft>
                <a:spcPts val="0"/>
              </a:spcAft>
            </a:pPr>
            <a:r>
              <a:rPr lang="it-IT" sz="1250" dirty="0">
                <a:ea typeface="Calibri" panose="020F0502020204030204" pitchFamily="34" charset="0"/>
                <a:cs typeface="Times New Roman" panose="02020603050405020304" pitchFamily="18" charset="0"/>
              </a:rPr>
              <a:t>Ciao and best </a:t>
            </a:r>
            <a:r>
              <a:rPr lang="it-IT" sz="1250" dirty="0" err="1">
                <a:ea typeface="Calibri" panose="020F0502020204030204" pitchFamily="34" charset="0"/>
                <a:cs typeface="Times New Roman" panose="02020603050405020304" pitchFamily="18" charset="0"/>
              </a:rPr>
              <a:t>regards</a:t>
            </a:r>
            <a:endParaRPr lang="it-IT" sz="1250" dirty="0">
              <a:ea typeface="Calibri" panose="020F0502020204030204" pitchFamily="34" charset="0"/>
              <a:cs typeface="Times New Roman" panose="02020603050405020304" pitchFamily="18" charset="0"/>
            </a:endParaRPr>
          </a:p>
          <a:p>
            <a:pPr algn="just">
              <a:spcAft>
                <a:spcPts val="0"/>
              </a:spcAft>
            </a:pPr>
            <a:r>
              <a:rPr lang="it-IT" sz="1250" dirty="0">
                <a:ea typeface="Calibri" panose="020F0502020204030204" pitchFamily="34" charset="0"/>
                <a:cs typeface="Times New Roman" panose="02020603050405020304" pitchFamily="18" charset="0"/>
              </a:rPr>
              <a:t>Beppe</a:t>
            </a:r>
          </a:p>
          <a:p>
            <a:pPr algn="just">
              <a:spcAft>
                <a:spcPts val="0"/>
              </a:spcAft>
            </a:pPr>
            <a:r>
              <a:rPr lang="it-IT" sz="1250" dirty="0">
                <a:ea typeface="Calibri" panose="020F0502020204030204" pitchFamily="34" charset="0"/>
                <a:cs typeface="Times New Roman" panose="02020603050405020304" pitchFamily="18" charset="0"/>
              </a:rPr>
              <a:t> </a:t>
            </a:r>
          </a:p>
          <a:p>
            <a:pPr algn="just">
              <a:spcAft>
                <a:spcPts val="0"/>
              </a:spcAft>
            </a:pPr>
            <a:r>
              <a:rPr lang="en-US" sz="1250" dirty="0">
                <a:solidFill>
                  <a:srgbClr val="000000"/>
                </a:solidFill>
                <a:ea typeface="Calibri" panose="020F0502020204030204" pitchFamily="34" charset="0"/>
                <a:cs typeface="Times New Roman" panose="02020603050405020304" pitchFamily="18" charset="0"/>
              </a:rPr>
              <a:t>Giuseppe Raciti</a:t>
            </a:r>
            <a:endParaRPr lang="it-IT" sz="1250" dirty="0">
              <a:ea typeface="Calibri" panose="020F0502020204030204" pitchFamily="34" charset="0"/>
              <a:cs typeface="Times New Roman" panose="02020603050405020304" pitchFamily="18" charset="0"/>
            </a:endParaRPr>
          </a:p>
          <a:p>
            <a:pPr algn="just">
              <a:spcAft>
                <a:spcPts val="0"/>
              </a:spcAft>
            </a:pPr>
            <a:r>
              <a:rPr lang="en-US" sz="1250" dirty="0">
                <a:solidFill>
                  <a:srgbClr val="000000"/>
                </a:solidFill>
                <a:ea typeface="Calibri" panose="020F0502020204030204" pitchFamily="34" charset="0"/>
                <a:cs typeface="Times New Roman" panose="02020603050405020304" pitchFamily="18" charset="0"/>
              </a:rPr>
              <a:t>Chief Financial Officer</a:t>
            </a:r>
            <a:endParaRPr lang="it-IT" sz="1250" dirty="0">
              <a:ea typeface="Calibri" panose="020F0502020204030204" pitchFamily="34" charset="0"/>
              <a:cs typeface="Times New Roman" panose="02020603050405020304" pitchFamily="18" charset="0"/>
            </a:endParaRPr>
          </a:p>
          <a:p>
            <a:pPr algn="just">
              <a:spcAft>
                <a:spcPts val="0"/>
              </a:spcAft>
            </a:pPr>
            <a:r>
              <a:rPr lang="en-US" sz="1250" dirty="0">
                <a:solidFill>
                  <a:srgbClr val="000000"/>
                </a:solidFill>
                <a:ea typeface="Calibri" panose="020F0502020204030204" pitchFamily="34" charset="0"/>
                <a:cs typeface="Times New Roman" panose="02020603050405020304" pitchFamily="18" charset="0"/>
              </a:rPr>
              <a:t> </a:t>
            </a:r>
            <a:endParaRPr lang="it-IT" sz="1250" dirty="0">
              <a:ea typeface="Calibri" panose="020F0502020204030204" pitchFamily="34" charset="0"/>
              <a:cs typeface="Times New Roman" panose="02020603050405020304" pitchFamily="18" charset="0"/>
            </a:endParaRPr>
          </a:p>
          <a:p>
            <a:pPr algn="just">
              <a:spcAft>
                <a:spcPts val="0"/>
              </a:spcAft>
            </a:pPr>
            <a:r>
              <a:rPr lang="en-US" sz="1250" b="1" dirty="0" err="1">
                <a:solidFill>
                  <a:srgbClr val="000000"/>
                </a:solidFill>
                <a:ea typeface="Calibri" panose="020F0502020204030204" pitchFamily="34" charset="0"/>
                <a:cs typeface="Times New Roman" panose="02020603050405020304" pitchFamily="18" charset="0"/>
              </a:rPr>
              <a:t>Enervit</a:t>
            </a:r>
            <a:r>
              <a:rPr lang="en-US" sz="1250" b="1" dirty="0">
                <a:solidFill>
                  <a:srgbClr val="000000"/>
                </a:solidFill>
                <a:ea typeface="Calibri" panose="020F0502020204030204" pitchFamily="34" charset="0"/>
                <a:cs typeface="Times New Roman" panose="02020603050405020304" pitchFamily="18" charset="0"/>
              </a:rPr>
              <a:t> S.p.A.</a:t>
            </a:r>
            <a:endParaRPr lang="it-IT" sz="125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7208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Marketing strategy</a:t>
            </a:r>
            <a:endParaRPr lang="en-GB" b="1" dirty="0"/>
          </a:p>
        </p:txBody>
      </p:sp>
      <p:sp>
        <p:nvSpPr>
          <p:cNvPr id="3" name="Content Placeholder 2"/>
          <p:cNvSpPr>
            <a:spLocks noGrp="1"/>
          </p:cNvSpPr>
          <p:nvPr>
            <p:ph idx="1"/>
          </p:nvPr>
        </p:nvSpPr>
        <p:spPr/>
        <p:txBody>
          <a:bodyPr/>
          <a:lstStyle/>
          <a:p>
            <a:r>
              <a:rPr lang="en-GB" dirty="0" smtClean="0"/>
              <a:t>The direct objective of a differentiation strategy is to increase:</a:t>
            </a:r>
          </a:p>
          <a:p>
            <a:endParaRPr lang="en-GB" dirty="0"/>
          </a:p>
          <a:p>
            <a:pPr marL="971550" lvl="1" indent="-514350">
              <a:buFont typeface="+mj-lt"/>
              <a:buAutoNum type="alphaLcPeriod"/>
            </a:pPr>
            <a:r>
              <a:rPr lang="en-GB" dirty="0" smtClean="0"/>
              <a:t>What is charged over and above fixed costs – the mark up</a:t>
            </a:r>
          </a:p>
          <a:p>
            <a:pPr marL="971550" lvl="1" indent="-514350">
              <a:buFont typeface="+mj-lt"/>
              <a:buAutoNum type="alphaLcPeriod"/>
            </a:pPr>
            <a:r>
              <a:rPr lang="en-GB" dirty="0" smtClean="0"/>
              <a:t>Customer satisfaction</a:t>
            </a:r>
          </a:p>
          <a:p>
            <a:pPr marL="971550" lvl="1" indent="-514350">
              <a:buFont typeface="+mj-lt"/>
              <a:buAutoNum type="alphaLcPeriod"/>
            </a:pPr>
            <a:r>
              <a:rPr lang="en-GB" dirty="0" smtClean="0"/>
              <a:t>Brand awareness</a:t>
            </a:r>
          </a:p>
          <a:p>
            <a:pPr marL="971550" lvl="1" indent="-514350">
              <a:buFont typeface="+mj-lt"/>
              <a:buAutoNum type="alphaLcPeriod"/>
            </a:pPr>
            <a:endParaRPr lang="en-GB" dirty="0"/>
          </a:p>
          <a:p>
            <a:pPr marL="0" indent="0">
              <a:buNone/>
            </a:pPr>
            <a:r>
              <a:rPr lang="en-GB" dirty="0" smtClean="0"/>
              <a:t>The correct answer is….</a:t>
            </a:r>
          </a:p>
          <a:p>
            <a:pPr marL="0" indent="0">
              <a:buNone/>
            </a:pPr>
            <a:r>
              <a:rPr lang="en-GB" b="1" dirty="0" smtClean="0">
                <a:solidFill>
                  <a:srgbClr val="FF0000"/>
                </a:solidFill>
              </a:rPr>
              <a:t>c.</a:t>
            </a:r>
          </a:p>
          <a:p>
            <a:endParaRPr lang="en-GB" dirty="0"/>
          </a:p>
        </p:txBody>
      </p:sp>
    </p:spTree>
    <p:extLst>
      <p:ext uri="{BB962C8B-B14F-4D97-AF65-F5344CB8AC3E}">
        <p14:creationId xmlns:p14="http://schemas.microsoft.com/office/powerpoint/2010/main" val="34291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Marketing strategy</a:t>
            </a:r>
            <a:endParaRPr lang="en-GB" b="1" dirty="0"/>
          </a:p>
        </p:txBody>
      </p:sp>
      <p:sp>
        <p:nvSpPr>
          <p:cNvPr id="3" name="Content Placeholder 2"/>
          <p:cNvSpPr>
            <a:spLocks noGrp="1"/>
          </p:cNvSpPr>
          <p:nvPr>
            <p:ph idx="1"/>
          </p:nvPr>
        </p:nvSpPr>
        <p:spPr/>
        <p:txBody>
          <a:bodyPr/>
          <a:lstStyle/>
          <a:p>
            <a:r>
              <a:rPr lang="en-GB" dirty="0" smtClean="0"/>
              <a:t>A market segment is considered to be strategic in the presence of the following conditions:</a:t>
            </a:r>
          </a:p>
          <a:p>
            <a:endParaRPr lang="en-GB" dirty="0"/>
          </a:p>
          <a:p>
            <a:pPr marL="971550" lvl="1" indent="-514350">
              <a:buFont typeface="+mj-lt"/>
              <a:buAutoNum type="alphaLcPeriod"/>
            </a:pPr>
            <a:r>
              <a:rPr lang="en-GB" dirty="0" smtClean="0"/>
              <a:t>It’s profitable, defensible and controllable</a:t>
            </a:r>
          </a:p>
          <a:p>
            <a:pPr marL="971550" lvl="1" indent="-514350">
              <a:buFont typeface="+mj-lt"/>
              <a:buAutoNum type="alphaLcPeriod"/>
            </a:pPr>
            <a:r>
              <a:rPr lang="en-GB" dirty="0" smtClean="0"/>
              <a:t>In can increase company cash flow</a:t>
            </a:r>
          </a:p>
          <a:p>
            <a:pPr marL="971550" lvl="1" indent="-514350">
              <a:buFont typeface="+mj-lt"/>
              <a:buAutoNum type="alphaLcPeriod"/>
            </a:pPr>
            <a:r>
              <a:rPr lang="en-GB" dirty="0" smtClean="0"/>
              <a:t>It can disturb the action of competitors</a:t>
            </a:r>
          </a:p>
          <a:p>
            <a:pPr marL="971550" lvl="1" indent="-514350">
              <a:buFont typeface="+mj-lt"/>
              <a:buAutoNum type="alphaLcPeriod"/>
            </a:pPr>
            <a:endParaRPr lang="en-GB" dirty="0"/>
          </a:p>
          <a:p>
            <a:pPr marL="0" indent="0">
              <a:buNone/>
            </a:pPr>
            <a:r>
              <a:rPr lang="en-GB" dirty="0" smtClean="0"/>
              <a:t>The correct answer is….</a:t>
            </a:r>
          </a:p>
          <a:p>
            <a:pPr marL="0" indent="0">
              <a:buNone/>
            </a:pPr>
            <a:r>
              <a:rPr lang="en-GB" b="1" dirty="0" smtClean="0">
                <a:solidFill>
                  <a:srgbClr val="FF0000"/>
                </a:solidFill>
              </a:rPr>
              <a:t>a. </a:t>
            </a:r>
            <a:endParaRPr lang="en-GB" b="1" dirty="0">
              <a:solidFill>
                <a:srgbClr val="FF0000"/>
              </a:solidFill>
            </a:endParaRPr>
          </a:p>
        </p:txBody>
      </p:sp>
    </p:spTree>
    <p:extLst>
      <p:ext uri="{BB962C8B-B14F-4D97-AF65-F5344CB8AC3E}">
        <p14:creationId xmlns:p14="http://schemas.microsoft.com/office/powerpoint/2010/main" val="190072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Marketing strategy</a:t>
            </a:r>
            <a:endParaRPr lang="en-GB" b="1" dirty="0"/>
          </a:p>
        </p:txBody>
      </p:sp>
      <p:sp>
        <p:nvSpPr>
          <p:cNvPr id="3" name="Content Placeholder 2"/>
          <p:cNvSpPr>
            <a:spLocks noGrp="1"/>
          </p:cNvSpPr>
          <p:nvPr>
            <p:ph idx="1"/>
          </p:nvPr>
        </p:nvSpPr>
        <p:spPr/>
        <p:txBody>
          <a:bodyPr>
            <a:normAutofit lnSpcReduction="10000"/>
          </a:bodyPr>
          <a:lstStyle/>
          <a:p>
            <a:r>
              <a:rPr lang="en-GB" dirty="0"/>
              <a:t>G</a:t>
            </a:r>
            <a:r>
              <a:rPr lang="en-GB" dirty="0" smtClean="0"/>
              <a:t>ood strategic positioning must primarily take into account the following variables:</a:t>
            </a:r>
          </a:p>
          <a:p>
            <a:endParaRPr lang="en-GB" dirty="0" smtClean="0"/>
          </a:p>
          <a:p>
            <a:pPr marL="514350" indent="-514350">
              <a:buFont typeface="+mj-lt"/>
              <a:buAutoNum type="alphaLcPeriod"/>
            </a:pPr>
            <a:r>
              <a:rPr lang="en-GB" dirty="0" smtClean="0"/>
              <a:t>Past, present and future</a:t>
            </a:r>
          </a:p>
          <a:p>
            <a:pPr marL="514350" indent="-514350">
              <a:buFont typeface="+mj-lt"/>
              <a:buAutoNum type="alphaLcPeriod"/>
            </a:pPr>
            <a:r>
              <a:rPr lang="en-GB" dirty="0" smtClean="0"/>
              <a:t>Consumer, product, competition</a:t>
            </a:r>
          </a:p>
          <a:p>
            <a:pPr marL="514350" indent="-514350">
              <a:buFont typeface="+mj-lt"/>
              <a:buAutoNum type="alphaLcPeriod"/>
            </a:pPr>
            <a:r>
              <a:rPr lang="en-GB" dirty="0" smtClean="0"/>
              <a:t>Communication, localisation, distribution</a:t>
            </a:r>
          </a:p>
          <a:p>
            <a:pPr marL="514350" indent="-514350">
              <a:buFont typeface="+mj-lt"/>
              <a:buAutoNum type="alphaLcPeriod"/>
            </a:pPr>
            <a:endParaRPr lang="en-GB" dirty="0"/>
          </a:p>
          <a:p>
            <a:pPr marL="0" indent="0">
              <a:buNone/>
            </a:pPr>
            <a:r>
              <a:rPr lang="en-GB" dirty="0" smtClean="0"/>
              <a:t>The correct answer is….</a:t>
            </a:r>
          </a:p>
          <a:p>
            <a:pPr marL="0" indent="0">
              <a:buNone/>
            </a:pPr>
            <a:r>
              <a:rPr lang="en-GB" b="1" dirty="0" smtClean="0">
                <a:solidFill>
                  <a:srgbClr val="FF0000"/>
                </a:solidFill>
              </a:rPr>
              <a:t>b.</a:t>
            </a:r>
            <a:endParaRPr lang="en-GB" b="1" dirty="0">
              <a:solidFill>
                <a:srgbClr val="FF0000"/>
              </a:solidFill>
            </a:endParaRPr>
          </a:p>
          <a:p>
            <a:endParaRPr lang="en-GB" dirty="0"/>
          </a:p>
        </p:txBody>
      </p:sp>
    </p:spTree>
    <p:extLst>
      <p:ext uri="{BB962C8B-B14F-4D97-AF65-F5344CB8AC3E}">
        <p14:creationId xmlns:p14="http://schemas.microsoft.com/office/powerpoint/2010/main" val="224646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Marketing strategy</a:t>
            </a:r>
            <a:endParaRPr lang="en-GB" b="1" dirty="0"/>
          </a:p>
        </p:txBody>
      </p:sp>
      <p:sp>
        <p:nvSpPr>
          <p:cNvPr id="3" name="Content Placeholder 2"/>
          <p:cNvSpPr>
            <a:spLocks noGrp="1"/>
          </p:cNvSpPr>
          <p:nvPr>
            <p:ph idx="1"/>
          </p:nvPr>
        </p:nvSpPr>
        <p:spPr/>
        <p:txBody>
          <a:bodyPr/>
          <a:lstStyle/>
          <a:p>
            <a:r>
              <a:rPr lang="en-GB" dirty="0" smtClean="0"/>
              <a:t>The development of business strategy consists of:</a:t>
            </a:r>
          </a:p>
          <a:p>
            <a:endParaRPr lang="en-GB" dirty="0"/>
          </a:p>
          <a:p>
            <a:pPr marL="971550" lvl="1" indent="-514350">
              <a:buFont typeface="+mj-lt"/>
              <a:buAutoNum type="alphaLcPeriod"/>
            </a:pPr>
            <a:r>
              <a:rPr lang="en-GB" dirty="0" smtClean="0"/>
              <a:t>Setting goals</a:t>
            </a:r>
          </a:p>
          <a:p>
            <a:pPr marL="971550" lvl="1" indent="-514350">
              <a:buFont typeface="+mj-lt"/>
              <a:buAutoNum type="alphaLcPeriod"/>
            </a:pPr>
            <a:r>
              <a:rPr lang="en-GB" dirty="0" smtClean="0"/>
              <a:t>The complex tactics to achieve goals</a:t>
            </a:r>
          </a:p>
          <a:p>
            <a:pPr marL="971550" lvl="1" indent="-514350">
              <a:buFont typeface="+mj-lt"/>
              <a:buAutoNum type="alphaLcPeriod"/>
            </a:pPr>
            <a:r>
              <a:rPr lang="en-GB" dirty="0" smtClean="0"/>
              <a:t>Controlling the progress of business processes</a:t>
            </a:r>
          </a:p>
          <a:p>
            <a:pPr marL="457200" lvl="1" indent="0">
              <a:buNone/>
            </a:pPr>
            <a:endParaRPr lang="en-GB" dirty="0" smtClean="0"/>
          </a:p>
          <a:p>
            <a:pPr marL="0" indent="0">
              <a:buNone/>
            </a:pPr>
            <a:r>
              <a:rPr lang="en-GB" dirty="0" smtClean="0"/>
              <a:t>The correct answer is….</a:t>
            </a:r>
          </a:p>
          <a:p>
            <a:pPr marL="0" indent="0">
              <a:buNone/>
            </a:pPr>
            <a:r>
              <a:rPr lang="en-GB" b="1" dirty="0" smtClean="0">
                <a:solidFill>
                  <a:srgbClr val="FF0000"/>
                </a:solidFill>
              </a:rPr>
              <a:t>b.</a:t>
            </a:r>
            <a:endParaRPr lang="en-GB" b="1" dirty="0">
              <a:solidFill>
                <a:srgbClr val="FF0000"/>
              </a:solidFill>
            </a:endParaRPr>
          </a:p>
        </p:txBody>
      </p:sp>
    </p:spTree>
    <p:extLst>
      <p:ext uri="{BB962C8B-B14F-4D97-AF65-F5344CB8AC3E}">
        <p14:creationId xmlns:p14="http://schemas.microsoft.com/office/powerpoint/2010/main" val="16890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3000" dirty="0" smtClean="0">
                <a:solidFill>
                  <a:srgbClr val="003F77"/>
                </a:solidFill>
                <a:effectLst>
                  <a:outerShdw blurRad="38100" dist="38100" dir="2700000" algn="tl">
                    <a:srgbClr val="000000">
                      <a:alpha val="43137"/>
                    </a:srgbClr>
                  </a:outerShdw>
                </a:effectLst>
              </a:rPr>
              <a:t>“Focus </a:t>
            </a:r>
            <a:r>
              <a:rPr lang="en-US" sz="3000" dirty="0">
                <a:solidFill>
                  <a:srgbClr val="003F77"/>
                </a:solidFill>
                <a:effectLst>
                  <a:outerShdw blurRad="38100" dist="38100" dir="2700000" algn="tl">
                    <a:srgbClr val="000000">
                      <a:alpha val="43137"/>
                    </a:srgbClr>
                  </a:outerShdw>
                </a:effectLst>
              </a:rPr>
              <a:t>on the right message for the right people at the right time</a:t>
            </a:r>
            <a:r>
              <a:rPr lang="en-US" sz="3000" dirty="0" smtClean="0">
                <a:solidFill>
                  <a:srgbClr val="003F77"/>
                </a:solidFill>
                <a:effectLst>
                  <a:outerShdw blurRad="38100" dist="38100" dir="2700000" algn="tl">
                    <a:srgbClr val="000000">
                      <a:alpha val="43137"/>
                    </a:srgbClr>
                  </a:outerShdw>
                </a:effectLst>
              </a:rPr>
              <a:t>.”</a:t>
            </a:r>
            <a:r>
              <a:rPr lang="en-US" sz="3000" dirty="0" smtClean="0"/>
              <a:t/>
            </a:r>
            <a:br>
              <a:rPr lang="en-US" sz="3000" dirty="0" smtClean="0"/>
            </a:br>
            <a:r>
              <a:rPr lang="en-US" sz="3000" dirty="0" smtClean="0"/>
              <a:t>									   </a:t>
            </a:r>
            <a:r>
              <a:rPr lang="en-US" sz="2400" dirty="0" smtClean="0"/>
              <a:t>Russell </a:t>
            </a:r>
            <a:r>
              <a:rPr lang="en-US" sz="2400" dirty="0"/>
              <a:t>Glass</a:t>
            </a:r>
            <a:endParaRPr lang="it-IT" sz="2400" dirty="0"/>
          </a:p>
        </p:txBody>
      </p:sp>
      <p:sp>
        <p:nvSpPr>
          <p:cNvPr id="3" name="Segnaposto contenuto 2"/>
          <p:cNvSpPr>
            <a:spLocks noGrp="1"/>
          </p:cNvSpPr>
          <p:nvPr>
            <p:ph idx="1"/>
          </p:nvPr>
        </p:nvSpPr>
        <p:spPr/>
        <p:txBody>
          <a:bodyPr/>
          <a:lstStyle/>
          <a:p>
            <a:pPr algn="just"/>
            <a:r>
              <a:rPr lang="en-US" b="1" dirty="0"/>
              <a:t>Branding</a:t>
            </a:r>
            <a:r>
              <a:rPr lang="en-US" dirty="0"/>
              <a:t> is the art of aligning what you want people to think about your company with what people actually do think about your company. And vice-versa</a:t>
            </a:r>
            <a:r>
              <a:rPr lang="en-US" dirty="0" smtClean="0"/>
              <a:t>.</a:t>
            </a:r>
          </a:p>
          <a:p>
            <a:pPr algn="just"/>
            <a:r>
              <a:rPr lang="en-US" dirty="0"/>
              <a:t>A </a:t>
            </a:r>
            <a:r>
              <a:rPr lang="en-US" b="1" dirty="0" smtClean="0"/>
              <a:t>Brand</a:t>
            </a:r>
            <a:r>
              <a:rPr lang="en-US" dirty="0" smtClean="0"/>
              <a:t> </a:t>
            </a:r>
            <a:r>
              <a:rPr lang="en-US" dirty="0"/>
              <a:t>is a reason to </a:t>
            </a:r>
            <a:r>
              <a:rPr lang="en-US" dirty="0" smtClean="0"/>
              <a:t>choose.</a:t>
            </a:r>
          </a:p>
          <a:p>
            <a:pPr algn="just"/>
            <a:r>
              <a:rPr lang="en-US" dirty="0"/>
              <a:t>A </a:t>
            </a:r>
            <a:r>
              <a:rPr lang="en-US" b="1" dirty="0" smtClean="0"/>
              <a:t>Brand</a:t>
            </a:r>
            <a:r>
              <a:rPr lang="en-US" dirty="0" smtClean="0"/>
              <a:t> </a:t>
            </a:r>
            <a:r>
              <a:rPr lang="en-US" dirty="0"/>
              <a:t>is the set of expectations, memories, stories and relationships that, taken together, account for a consumer’s decision to choose one product or service over another</a:t>
            </a:r>
            <a:r>
              <a:rPr lang="en-US" dirty="0" smtClean="0"/>
              <a:t>.</a:t>
            </a:r>
          </a:p>
          <a:p>
            <a:pPr algn="just"/>
            <a:r>
              <a:rPr lang="en-US" dirty="0" smtClean="0"/>
              <a:t>A </a:t>
            </a:r>
            <a:r>
              <a:rPr lang="en-US" b="1" dirty="0" smtClean="0"/>
              <a:t>Brand</a:t>
            </a:r>
            <a:r>
              <a:rPr lang="en-US" dirty="0" smtClean="0"/>
              <a:t> is the feeling excites in the Customers’ soul. </a:t>
            </a:r>
            <a:endParaRPr lang="it-IT" dirty="0"/>
          </a:p>
        </p:txBody>
      </p:sp>
    </p:spTree>
    <p:extLst>
      <p:ext uri="{BB962C8B-B14F-4D97-AF65-F5344CB8AC3E}">
        <p14:creationId xmlns:p14="http://schemas.microsoft.com/office/powerpoint/2010/main" val="203155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80">
                                          <p:stCondLst>
                                            <p:cond delay="0"/>
                                          </p:stCondLst>
                                        </p:cTn>
                                        <p:tgtEl>
                                          <p:spTgt spid="3">
                                            <p:txEl>
                                              <p:pRg st="3" end="3"/>
                                            </p:txEl>
                                          </p:spTgt>
                                        </p:tgtEl>
                                      </p:cBhvr>
                                    </p:animEffect>
                                    <p:anim calcmode="lin" valueType="num">
                                      <p:cBhvr>
                                        <p:cTn id="2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3">
                                            <p:txEl>
                                              <p:pRg st="3" end="3"/>
                                            </p:txEl>
                                          </p:spTgt>
                                        </p:tgtEl>
                                      </p:cBhvr>
                                      <p:to x="100000" y="60000"/>
                                    </p:animScale>
                                    <p:animScale>
                                      <p:cBhvr>
                                        <p:cTn id="34" dur="166" decel="50000">
                                          <p:stCondLst>
                                            <p:cond delay="676"/>
                                          </p:stCondLst>
                                        </p:cTn>
                                        <p:tgtEl>
                                          <p:spTgt spid="3">
                                            <p:txEl>
                                              <p:pRg st="3" end="3"/>
                                            </p:txEl>
                                          </p:spTgt>
                                        </p:tgtEl>
                                      </p:cBhvr>
                                      <p:to x="100000" y="100000"/>
                                    </p:animScale>
                                    <p:animScale>
                                      <p:cBhvr>
                                        <p:cTn id="35" dur="26">
                                          <p:stCondLst>
                                            <p:cond delay="1312"/>
                                          </p:stCondLst>
                                        </p:cTn>
                                        <p:tgtEl>
                                          <p:spTgt spid="3">
                                            <p:txEl>
                                              <p:pRg st="3" end="3"/>
                                            </p:txEl>
                                          </p:spTgt>
                                        </p:tgtEl>
                                      </p:cBhvr>
                                      <p:to x="100000" y="80000"/>
                                    </p:animScale>
                                    <p:animScale>
                                      <p:cBhvr>
                                        <p:cTn id="36" dur="166" decel="50000">
                                          <p:stCondLst>
                                            <p:cond delay="1338"/>
                                          </p:stCondLst>
                                        </p:cTn>
                                        <p:tgtEl>
                                          <p:spTgt spid="3">
                                            <p:txEl>
                                              <p:pRg st="3" end="3"/>
                                            </p:txEl>
                                          </p:spTgt>
                                        </p:tgtEl>
                                      </p:cBhvr>
                                      <p:to x="100000" y="100000"/>
                                    </p:animScale>
                                    <p:animScale>
                                      <p:cBhvr>
                                        <p:cTn id="37" dur="26">
                                          <p:stCondLst>
                                            <p:cond delay="1642"/>
                                          </p:stCondLst>
                                        </p:cTn>
                                        <p:tgtEl>
                                          <p:spTgt spid="3">
                                            <p:txEl>
                                              <p:pRg st="3" end="3"/>
                                            </p:txEl>
                                          </p:spTgt>
                                        </p:tgtEl>
                                      </p:cBhvr>
                                      <p:to x="100000" y="90000"/>
                                    </p:animScale>
                                    <p:animScale>
                                      <p:cBhvr>
                                        <p:cTn id="38" dur="166" decel="50000">
                                          <p:stCondLst>
                                            <p:cond delay="1668"/>
                                          </p:stCondLst>
                                        </p:cTn>
                                        <p:tgtEl>
                                          <p:spTgt spid="3">
                                            <p:txEl>
                                              <p:pRg st="3" end="3"/>
                                            </p:txEl>
                                          </p:spTgt>
                                        </p:tgtEl>
                                      </p:cBhvr>
                                      <p:to x="100000" y="100000"/>
                                    </p:animScale>
                                    <p:animScale>
                                      <p:cBhvr>
                                        <p:cTn id="39" dur="26">
                                          <p:stCondLst>
                                            <p:cond delay="1808"/>
                                          </p:stCondLst>
                                        </p:cTn>
                                        <p:tgtEl>
                                          <p:spTgt spid="3">
                                            <p:txEl>
                                              <p:pRg st="3" end="3"/>
                                            </p:txEl>
                                          </p:spTgt>
                                        </p:tgtEl>
                                      </p:cBhvr>
                                      <p:to x="100000" y="95000"/>
                                    </p:animScale>
                                    <p:animScale>
                                      <p:cBhvr>
                                        <p:cTn id="40"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05108" y="2517001"/>
            <a:ext cx="10515600" cy="951029"/>
          </a:xfrm>
        </p:spPr>
        <p:txBody>
          <a:bodyPr>
            <a:normAutofit/>
          </a:bodyPr>
          <a:lstStyle/>
          <a:p>
            <a:pPr marL="0" indent="0" algn="ctr">
              <a:buNone/>
            </a:pPr>
            <a:r>
              <a:rPr lang="it-IT" sz="4600" b="1" dirty="0" err="1" smtClean="0">
                <a:solidFill>
                  <a:srgbClr val="003F77"/>
                </a:solidFill>
                <a:effectLst>
                  <a:outerShdw blurRad="38100" dist="38100" dir="2700000" algn="tl">
                    <a:srgbClr val="000000">
                      <a:alpha val="43137"/>
                    </a:srgbClr>
                  </a:outerShdw>
                </a:effectLst>
              </a:rPr>
              <a:t>Thank</a:t>
            </a:r>
            <a:r>
              <a:rPr lang="it-IT" sz="4600" b="1" dirty="0" smtClean="0">
                <a:solidFill>
                  <a:srgbClr val="003F77"/>
                </a:solidFill>
                <a:effectLst>
                  <a:outerShdw blurRad="38100" dist="38100" dir="2700000" algn="tl">
                    <a:srgbClr val="000000">
                      <a:alpha val="43137"/>
                    </a:srgbClr>
                  </a:outerShdw>
                </a:effectLst>
              </a:rPr>
              <a:t> </a:t>
            </a:r>
            <a:r>
              <a:rPr lang="it-IT" sz="4600" b="1" dirty="0" err="1" smtClean="0">
                <a:solidFill>
                  <a:srgbClr val="003F77"/>
                </a:solidFill>
                <a:effectLst>
                  <a:outerShdw blurRad="38100" dist="38100" dir="2700000" algn="tl">
                    <a:srgbClr val="000000">
                      <a:alpha val="43137"/>
                    </a:srgbClr>
                  </a:outerShdw>
                </a:effectLst>
              </a:rPr>
              <a:t>you</a:t>
            </a:r>
            <a:r>
              <a:rPr lang="it-IT" sz="4600" b="1" dirty="0" smtClean="0">
                <a:solidFill>
                  <a:srgbClr val="003F77"/>
                </a:solidFill>
                <a:effectLst>
                  <a:outerShdw blurRad="38100" dist="38100" dir="2700000" algn="tl">
                    <a:srgbClr val="000000">
                      <a:alpha val="43137"/>
                    </a:srgbClr>
                  </a:outerShdw>
                </a:effectLst>
              </a:rPr>
              <a:t> for </a:t>
            </a:r>
            <a:r>
              <a:rPr lang="it-IT" sz="4600" b="1" dirty="0" err="1" smtClean="0">
                <a:solidFill>
                  <a:srgbClr val="003F77"/>
                </a:solidFill>
                <a:effectLst>
                  <a:outerShdw blurRad="38100" dist="38100" dir="2700000" algn="tl">
                    <a:srgbClr val="000000">
                      <a:alpha val="43137"/>
                    </a:srgbClr>
                  </a:outerShdw>
                </a:effectLst>
              </a:rPr>
              <a:t>your</a:t>
            </a:r>
            <a:r>
              <a:rPr lang="it-IT" sz="4600" b="1" dirty="0" smtClean="0">
                <a:solidFill>
                  <a:srgbClr val="003F77"/>
                </a:solidFill>
                <a:effectLst>
                  <a:outerShdw blurRad="38100" dist="38100" dir="2700000" algn="tl">
                    <a:srgbClr val="000000">
                      <a:alpha val="43137"/>
                    </a:srgbClr>
                  </a:outerShdw>
                </a:effectLst>
              </a:rPr>
              <a:t> </a:t>
            </a:r>
            <a:r>
              <a:rPr lang="it-IT" sz="4600" b="1" dirty="0" err="1" smtClean="0">
                <a:solidFill>
                  <a:srgbClr val="003F77"/>
                </a:solidFill>
                <a:effectLst>
                  <a:outerShdw blurRad="38100" dist="38100" dir="2700000" algn="tl">
                    <a:srgbClr val="000000">
                      <a:alpha val="43137"/>
                    </a:srgbClr>
                  </a:outerShdw>
                </a:effectLst>
              </a:rPr>
              <a:t>attention</a:t>
            </a:r>
            <a:endParaRPr lang="it-IT" sz="4600" b="1" dirty="0">
              <a:solidFill>
                <a:srgbClr val="003F77"/>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1962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Marketing strategy</a:t>
            </a:r>
            <a:r>
              <a:rPr lang="en-GB" dirty="0" smtClean="0"/>
              <a:t>		</a:t>
            </a:r>
            <a:endParaRPr lang="en-GB" dirty="0"/>
          </a:p>
        </p:txBody>
      </p:sp>
      <p:sp>
        <p:nvSpPr>
          <p:cNvPr id="3" name="Content Placeholder 2"/>
          <p:cNvSpPr>
            <a:spLocks noGrp="1"/>
          </p:cNvSpPr>
          <p:nvPr>
            <p:ph idx="1"/>
          </p:nvPr>
        </p:nvSpPr>
        <p:spPr/>
        <p:txBody>
          <a:bodyPr/>
          <a:lstStyle/>
          <a:p>
            <a:r>
              <a:rPr lang="en-GB" dirty="0" smtClean="0"/>
              <a:t>By mission we intend:</a:t>
            </a:r>
          </a:p>
          <a:p>
            <a:endParaRPr lang="en-GB" dirty="0" smtClean="0"/>
          </a:p>
          <a:p>
            <a:pPr marL="971550" lvl="1" indent="-514350">
              <a:buFont typeface="+mj-lt"/>
              <a:buAutoNum type="alphaLcPeriod"/>
            </a:pPr>
            <a:r>
              <a:rPr lang="en-GB" dirty="0" smtClean="0"/>
              <a:t>To address the client needs to be met and align with the distinctive values of the company</a:t>
            </a:r>
          </a:p>
          <a:p>
            <a:pPr marL="971550" lvl="1" indent="-514350">
              <a:buFont typeface="+mj-lt"/>
              <a:buAutoNum type="alphaLcPeriod"/>
            </a:pPr>
            <a:r>
              <a:rPr lang="en-GB" dirty="0" smtClean="0"/>
              <a:t>To address the economic objectives to be achieved</a:t>
            </a:r>
          </a:p>
          <a:p>
            <a:pPr marL="971550" lvl="1" indent="-514350">
              <a:buFont typeface="+mj-lt"/>
              <a:buAutoNum type="alphaLcPeriod"/>
            </a:pPr>
            <a:r>
              <a:rPr lang="en-GB" dirty="0" smtClean="0"/>
              <a:t>To include the group of products that will be offered to the client</a:t>
            </a:r>
            <a:endParaRPr lang="en-GB" dirty="0"/>
          </a:p>
          <a:p>
            <a:pPr marL="0" indent="0">
              <a:buNone/>
            </a:pPr>
            <a:endParaRPr lang="en-GB" dirty="0" smtClean="0"/>
          </a:p>
          <a:p>
            <a:pPr marL="0" indent="0">
              <a:buNone/>
            </a:pPr>
            <a:r>
              <a:rPr lang="en-GB" dirty="0" smtClean="0"/>
              <a:t>The correct answer is….</a:t>
            </a:r>
          </a:p>
          <a:p>
            <a:pPr marL="0" indent="0">
              <a:buNone/>
            </a:pPr>
            <a:r>
              <a:rPr lang="en-GB" b="1" dirty="0" smtClean="0">
                <a:solidFill>
                  <a:srgbClr val="FF0000"/>
                </a:solidFill>
              </a:rPr>
              <a:t>a.</a:t>
            </a:r>
          </a:p>
        </p:txBody>
      </p:sp>
    </p:spTree>
    <p:extLst>
      <p:ext uri="{BB962C8B-B14F-4D97-AF65-F5344CB8AC3E}">
        <p14:creationId xmlns:p14="http://schemas.microsoft.com/office/powerpoint/2010/main" val="202127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Marketing strategy</a:t>
            </a:r>
            <a:endParaRPr lang="en-GB" b="1" dirty="0"/>
          </a:p>
        </p:txBody>
      </p:sp>
      <p:sp>
        <p:nvSpPr>
          <p:cNvPr id="3" name="Content Placeholder 2"/>
          <p:cNvSpPr>
            <a:spLocks noGrp="1"/>
          </p:cNvSpPr>
          <p:nvPr>
            <p:ph idx="1"/>
          </p:nvPr>
        </p:nvSpPr>
        <p:spPr/>
        <p:txBody>
          <a:bodyPr/>
          <a:lstStyle/>
          <a:p>
            <a:r>
              <a:rPr lang="en-GB" dirty="0" smtClean="0"/>
              <a:t>The objective of the SWOT analysis is to:</a:t>
            </a:r>
          </a:p>
          <a:p>
            <a:endParaRPr lang="en-GB" dirty="0" smtClean="0"/>
          </a:p>
          <a:p>
            <a:pPr marL="914400" lvl="1" indent="-457200">
              <a:buFont typeface="+mj-lt"/>
              <a:buAutoNum type="alphaLcPeriod"/>
            </a:pPr>
            <a:r>
              <a:rPr lang="en-GB" dirty="0" smtClean="0"/>
              <a:t>Identify the development of a market</a:t>
            </a:r>
          </a:p>
          <a:p>
            <a:pPr marL="914400" lvl="1" indent="-457200">
              <a:buFont typeface="+mj-lt"/>
              <a:buAutoNum type="alphaLcPeriod"/>
            </a:pPr>
            <a:r>
              <a:rPr lang="en-GB" dirty="0" smtClean="0"/>
              <a:t>Compare the company and its potential with the internal and external environment</a:t>
            </a:r>
          </a:p>
          <a:p>
            <a:pPr marL="914400" lvl="1" indent="-457200">
              <a:buFont typeface="+mj-lt"/>
              <a:buAutoNum type="alphaLcPeriod"/>
            </a:pPr>
            <a:r>
              <a:rPr lang="en-GB" dirty="0" smtClean="0"/>
              <a:t>Identify the development of a new product or service</a:t>
            </a:r>
          </a:p>
          <a:p>
            <a:pPr marL="914400" lvl="1" indent="-457200">
              <a:buFont typeface="+mj-lt"/>
              <a:buAutoNum type="alphaLcPeriod"/>
            </a:pPr>
            <a:endParaRPr lang="en-GB" dirty="0"/>
          </a:p>
          <a:p>
            <a:pPr marL="0" indent="0">
              <a:buNone/>
            </a:pPr>
            <a:r>
              <a:rPr lang="en-GB" dirty="0" smtClean="0"/>
              <a:t>The correct answer is…. </a:t>
            </a:r>
          </a:p>
          <a:p>
            <a:pPr marL="0" indent="0">
              <a:buNone/>
            </a:pPr>
            <a:r>
              <a:rPr lang="en-GB" b="1" dirty="0" smtClean="0">
                <a:solidFill>
                  <a:srgbClr val="FF0000"/>
                </a:solidFill>
              </a:rPr>
              <a:t>b.</a:t>
            </a:r>
            <a:endParaRPr lang="en-GB" b="1" dirty="0">
              <a:solidFill>
                <a:srgbClr val="FF0000"/>
              </a:solidFill>
            </a:endParaRPr>
          </a:p>
        </p:txBody>
      </p:sp>
    </p:spTree>
    <p:extLst>
      <p:ext uri="{BB962C8B-B14F-4D97-AF65-F5344CB8AC3E}">
        <p14:creationId xmlns:p14="http://schemas.microsoft.com/office/powerpoint/2010/main" val="375222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Marketing strategy</a:t>
            </a:r>
            <a:endParaRPr lang="en-GB" b="1" dirty="0"/>
          </a:p>
        </p:txBody>
      </p:sp>
      <p:sp>
        <p:nvSpPr>
          <p:cNvPr id="3" name="Content Placeholder 2"/>
          <p:cNvSpPr>
            <a:spLocks noGrp="1"/>
          </p:cNvSpPr>
          <p:nvPr>
            <p:ph idx="1"/>
          </p:nvPr>
        </p:nvSpPr>
        <p:spPr/>
        <p:txBody>
          <a:bodyPr/>
          <a:lstStyle/>
          <a:p>
            <a:r>
              <a:rPr lang="en-GB" dirty="0" smtClean="0"/>
              <a:t>Competitive advantage is: </a:t>
            </a:r>
          </a:p>
          <a:p>
            <a:endParaRPr lang="en-GB" dirty="0"/>
          </a:p>
          <a:p>
            <a:pPr marL="914400" lvl="1" indent="-457200">
              <a:buFont typeface="+mj-lt"/>
              <a:buAutoNum type="alphaLcPeriod"/>
            </a:pPr>
            <a:r>
              <a:rPr lang="en-GB" dirty="0" smtClean="0"/>
              <a:t>The basic motivation of superior performance recorded by the company</a:t>
            </a:r>
          </a:p>
          <a:p>
            <a:pPr marL="914400" lvl="1" indent="-457200">
              <a:buFont typeface="+mj-lt"/>
              <a:buAutoNum type="alphaLcPeriod"/>
            </a:pPr>
            <a:r>
              <a:rPr lang="en-GB" dirty="0" smtClean="0"/>
              <a:t>The difference in turnover between market leaders and competitors</a:t>
            </a:r>
          </a:p>
          <a:p>
            <a:pPr marL="914400" lvl="1" indent="-457200">
              <a:buFont typeface="+mj-lt"/>
              <a:buAutoNum type="alphaLcPeriod"/>
            </a:pPr>
            <a:r>
              <a:rPr lang="en-GB" dirty="0" smtClean="0"/>
              <a:t>The greater recognition of one brand over another</a:t>
            </a:r>
          </a:p>
          <a:p>
            <a:pPr marL="914400" lvl="1" indent="-457200">
              <a:buFont typeface="+mj-lt"/>
              <a:buAutoNum type="alphaLcPeriod"/>
            </a:pPr>
            <a:endParaRPr lang="en-GB" dirty="0"/>
          </a:p>
          <a:p>
            <a:pPr marL="0" indent="0">
              <a:buNone/>
            </a:pPr>
            <a:r>
              <a:rPr lang="en-GB" dirty="0" smtClean="0"/>
              <a:t>The correct answer is….</a:t>
            </a:r>
          </a:p>
          <a:p>
            <a:pPr marL="0" indent="0">
              <a:buNone/>
            </a:pPr>
            <a:r>
              <a:rPr lang="en-GB" b="1" dirty="0" smtClean="0">
                <a:solidFill>
                  <a:srgbClr val="FF0000"/>
                </a:solidFill>
              </a:rPr>
              <a:t>a.</a:t>
            </a:r>
          </a:p>
          <a:p>
            <a:pPr lvl="1"/>
            <a:endParaRPr lang="en-GB" dirty="0" smtClean="0"/>
          </a:p>
          <a:p>
            <a:pPr marL="971550" lvl="1" indent="-514350">
              <a:buFont typeface="+mj-lt"/>
              <a:buAutoNum type="alphaLcPeriod"/>
            </a:pPr>
            <a:endParaRPr lang="en-GB" dirty="0"/>
          </a:p>
        </p:txBody>
      </p:sp>
    </p:spTree>
    <p:extLst>
      <p:ext uri="{BB962C8B-B14F-4D97-AF65-F5344CB8AC3E}">
        <p14:creationId xmlns:p14="http://schemas.microsoft.com/office/powerpoint/2010/main" val="40080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Marketing strategy</a:t>
            </a:r>
            <a:endParaRPr lang="en-GB" b="1" dirty="0"/>
          </a:p>
        </p:txBody>
      </p:sp>
      <p:sp>
        <p:nvSpPr>
          <p:cNvPr id="3" name="Content Placeholder 2"/>
          <p:cNvSpPr>
            <a:spLocks noGrp="1"/>
          </p:cNvSpPr>
          <p:nvPr>
            <p:ph idx="1"/>
          </p:nvPr>
        </p:nvSpPr>
        <p:spPr/>
        <p:txBody>
          <a:bodyPr/>
          <a:lstStyle/>
          <a:p>
            <a:r>
              <a:rPr lang="en-GB" dirty="0" smtClean="0"/>
              <a:t>According to Michael Porter, the strategies to achieve competitive advantage are:</a:t>
            </a:r>
          </a:p>
          <a:p>
            <a:endParaRPr lang="en-GB" dirty="0"/>
          </a:p>
          <a:p>
            <a:pPr marL="971550" lvl="1" indent="-514350">
              <a:buFont typeface="+mj-lt"/>
              <a:buAutoNum type="alphaLcPeriod"/>
            </a:pPr>
            <a:r>
              <a:rPr lang="en-GB" dirty="0" smtClean="0"/>
              <a:t>Segmentation</a:t>
            </a:r>
          </a:p>
          <a:p>
            <a:pPr marL="971550" lvl="1" indent="-514350">
              <a:buFont typeface="+mj-lt"/>
              <a:buAutoNum type="alphaLcPeriod"/>
            </a:pPr>
            <a:r>
              <a:rPr lang="en-GB" dirty="0" smtClean="0"/>
              <a:t>Differentiation</a:t>
            </a:r>
          </a:p>
          <a:p>
            <a:pPr marL="971550" lvl="1" indent="-514350">
              <a:buFont typeface="+mj-lt"/>
              <a:buAutoNum type="alphaLcPeriod"/>
            </a:pPr>
            <a:r>
              <a:rPr lang="en-GB" dirty="0" smtClean="0"/>
              <a:t>Cost leadership</a:t>
            </a:r>
          </a:p>
          <a:p>
            <a:pPr marL="971550" lvl="1" indent="-514350">
              <a:buFont typeface="+mj-lt"/>
              <a:buAutoNum type="alphaLcPeriod"/>
            </a:pPr>
            <a:endParaRPr lang="en-GB" dirty="0"/>
          </a:p>
          <a:p>
            <a:pPr marL="0" indent="0">
              <a:buNone/>
            </a:pPr>
            <a:r>
              <a:rPr lang="en-GB" dirty="0" smtClean="0"/>
              <a:t>The correct answer is….</a:t>
            </a:r>
          </a:p>
          <a:p>
            <a:pPr marL="0" indent="0">
              <a:buNone/>
            </a:pPr>
            <a:r>
              <a:rPr lang="en-GB" b="1" dirty="0">
                <a:solidFill>
                  <a:srgbClr val="FF0000"/>
                </a:solidFill>
              </a:rPr>
              <a:t>a</a:t>
            </a:r>
            <a:r>
              <a:rPr lang="en-GB" b="1" dirty="0" smtClean="0">
                <a:solidFill>
                  <a:srgbClr val="FF0000"/>
                </a:solidFill>
              </a:rPr>
              <a:t>, b &amp; c – all are possibilities</a:t>
            </a:r>
          </a:p>
        </p:txBody>
      </p:sp>
    </p:spTree>
    <p:extLst>
      <p:ext uri="{BB962C8B-B14F-4D97-AF65-F5344CB8AC3E}">
        <p14:creationId xmlns:p14="http://schemas.microsoft.com/office/powerpoint/2010/main" val="151561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Marketing strategy</a:t>
            </a:r>
            <a:endParaRPr lang="en-GB" b="1" dirty="0"/>
          </a:p>
        </p:txBody>
      </p:sp>
      <p:sp>
        <p:nvSpPr>
          <p:cNvPr id="3" name="Content Placeholder 2"/>
          <p:cNvSpPr>
            <a:spLocks noGrp="1"/>
          </p:cNvSpPr>
          <p:nvPr>
            <p:ph idx="1"/>
          </p:nvPr>
        </p:nvSpPr>
        <p:spPr/>
        <p:txBody>
          <a:bodyPr/>
          <a:lstStyle/>
          <a:p>
            <a:r>
              <a:rPr lang="en-GB" dirty="0" smtClean="0"/>
              <a:t>Segmentation, according to Porter, consists of:</a:t>
            </a:r>
          </a:p>
          <a:p>
            <a:endParaRPr lang="en-GB" dirty="0"/>
          </a:p>
          <a:p>
            <a:pPr marL="971550" lvl="1" indent="-514350">
              <a:buFont typeface="+mj-lt"/>
              <a:buAutoNum type="alphaLcPeriod"/>
            </a:pPr>
            <a:r>
              <a:rPr lang="en-GB" dirty="0" smtClean="0"/>
              <a:t>Always creating dedicated and customised products</a:t>
            </a:r>
          </a:p>
          <a:p>
            <a:pPr marL="971550" lvl="1" indent="-514350">
              <a:buFont typeface="+mj-lt"/>
              <a:buAutoNum type="alphaLcPeriod"/>
            </a:pPr>
            <a:r>
              <a:rPr lang="en-GB" dirty="0" smtClean="0"/>
              <a:t>In promoting the product through massive advertising campaigns</a:t>
            </a:r>
          </a:p>
          <a:p>
            <a:pPr marL="971550" lvl="1" indent="-514350">
              <a:buFont typeface="+mj-lt"/>
              <a:buAutoNum type="alphaLcPeriod"/>
            </a:pPr>
            <a:r>
              <a:rPr lang="en-GB" dirty="0" smtClean="0"/>
              <a:t>In identifying groups of potential customers with specific requirements and needs</a:t>
            </a:r>
          </a:p>
          <a:p>
            <a:pPr marL="971550" lvl="1" indent="-514350">
              <a:buFont typeface="+mj-lt"/>
              <a:buAutoNum type="alphaLcPeriod"/>
            </a:pPr>
            <a:endParaRPr lang="en-GB" dirty="0"/>
          </a:p>
          <a:p>
            <a:pPr marL="0" indent="0">
              <a:buNone/>
            </a:pPr>
            <a:r>
              <a:rPr lang="en-GB" dirty="0" smtClean="0"/>
              <a:t>The correct answer is….</a:t>
            </a:r>
          </a:p>
          <a:p>
            <a:pPr marL="0" indent="0">
              <a:buNone/>
            </a:pPr>
            <a:r>
              <a:rPr lang="en-GB" b="1" dirty="0" smtClean="0">
                <a:solidFill>
                  <a:srgbClr val="FF0000"/>
                </a:solidFill>
              </a:rPr>
              <a:t>c.</a:t>
            </a:r>
            <a:endParaRPr lang="en-GB" b="1" dirty="0">
              <a:solidFill>
                <a:srgbClr val="FF0000"/>
              </a:solidFill>
            </a:endParaRPr>
          </a:p>
        </p:txBody>
      </p:sp>
    </p:spTree>
    <p:extLst>
      <p:ext uri="{BB962C8B-B14F-4D97-AF65-F5344CB8AC3E}">
        <p14:creationId xmlns:p14="http://schemas.microsoft.com/office/powerpoint/2010/main" val="158866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Marketing strategy</a:t>
            </a:r>
            <a:endParaRPr lang="en-GB" b="1" dirty="0"/>
          </a:p>
        </p:txBody>
      </p:sp>
      <p:sp>
        <p:nvSpPr>
          <p:cNvPr id="3" name="Content Placeholder 2"/>
          <p:cNvSpPr>
            <a:spLocks noGrp="1"/>
          </p:cNvSpPr>
          <p:nvPr>
            <p:ph idx="1"/>
          </p:nvPr>
        </p:nvSpPr>
        <p:spPr/>
        <p:txBody>
          <a:bodyPr/>
          <a:lstStyle/>
          <a:p>
            <a:r>
              <a:rPr lang="en-GB" dirty="0" smtClean="0"/>
              <a:t>Differentiation, according to Porter, consists of:</a:t>
            </a:r>
          </a:p>
          <a:p>
            <a:endParaRPr lang="en-GB" dirty="0"/>
          </a:p>
          <a:p>
            <a:pPr marL="971550" lvl="1" indent="-514350">
              <a:buFont typeface="+mj-lt"/>
              <a:buAutoNum type="alphaLcPeriod"/>
            </a:pPr>
            <a:r>
              <a:rPr lang="en-GB" dirty="0" smtClean="0"/>
              <a:t>Creating a wide range of products</a:t>
            </a:r>
          </a:p>
          <a:p>
            <a:pPr marL="971550" lvl="1" indent="-514350">
              <a:buFont typeface="+mj-lt"/>
              <a:buAutoNum type="alphaLcPeriod"/>
            </a:pPr>
            <a:r>
              <a:rPr lang="en-GB" dirty="0" smtClean="0"/>
              <a:t>In promoting the distinct values and image of the company, so that its products are always recognisable by the consumer</a:t>
            </a:r>
          </a:p>
          <a:p>
            <a:pPr marL="971550" lvl="1" indent="-514350">
              <a:buFont typeface="+mj-lt"/>
              <a:buAutoNum type="alphaLcPeriod"/>
            </a:pPr>
            <a:r>
              <a:rPr lang="en-GB" dirty="0" smtClean="0"/>
              <a:t>In identifying various groups of potential customers, in order to amortise the risks of failure</a:t>
            </a:r>
          </a:p>
          <a:p>
            <a:pPr marL="971550" lvl="1" indent="-514350">
              <a:buFont typeface="+mj-lt"/>
              <a:buAutoNum type="alphaLcPeriod"/>
            </a:pPr>
            <a:endParaRPr lang="en-GB" dirty="0"/>
          </a:p>
          <a:p>
            <a:pPr marL="0" indent="0">
              <a:buNone/>
            </a:pPr>
            <a:r>
              <a:rPr lang="en-GB" dirty="0" smtClean="0"/>
              <a:t>The correct answer is </a:t>
            </a:r>
          </a:p>
          <a:p>
            <a:pPr marL="0" indent="0">
              <a:buNone/>
            </a:pPr>
            <a:r>
              <a:rPr lang="en-GB" b="1" dirty="0" smtClean="0">
                <a:solidFill>
                  <a:srgbClr val="FF0000"/>
                </a:solidFill>
              </a:rPr>
              <a:t>b.</a:t>
            </a:r>
            <a:endParaRPr lang="en-GB" b="1" dirty="0">
              <a:solidFill>
                <a:srgbClr val="FF0000"/>
              </a:solidFill>
            </a:endParaRPr>
          </a:p>
        </p:txBody>
      </p:sp>
    </p:spTree>
    <p:extLst>
      <p:ext uri="{BB962C8B-B14F-4D97-AF65-F5344CB8AC3E}">
        <p14:creationId xmlns:p14="http://schemas.microsoft.com/office/powerpoint/2010/main" val="211177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Marketing strategy </a:t>
            </a:r>
            <a:endParaRPr lang="en-GB" b="1" dirty="0"/>
          </a:p>
        </p:txBody>
      </p:sp>
      <p:pic>
        <p:nvPicPr>
          <p:cNvPr id="4" name="Content Placeholder 3">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49524" y="1959485"/>
            <a:ext cx="6099176" cy="3297522"/>
          </a:xfrm>
        </p:spPr>
      </p:pic>
    </p:spTree>
    <p:extLst>
      <p:ext uri="{BB962C8B-B14F-4D97-AF65-F5344CB8AC3E}">
        <p14:creationId xmlns:p14="http://schemas.microsoft.com/office/powerpoint/2010/main" val="1918019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err="1" smtClean="0">
                <a:solidFill>
                  <a:srgbClr val="003F77"/>
                </a:solidFill>
                <a:effectLst>
                  <a:outerShdw blurRad="38100" dist="38100" dir="2700000" algn="tl">
                    <a:srgbClr val="000000">
                      <a:alpha val="43137"/>
                    </a:srgbClr>
                  </a:outerShdw>
                </a:effectLst>
              </a:rPr>
              <a:t>Enervit</a:t>
            </a:r>
            <a:r>
              <a:rPr lang="en-GB" b="1" dirty="0" smtClean="0">
                <a:solidFill>
                  <a:srgbClr val="003F77"/>
                </a:solidFill>
                <a:effectLst>
                  <a:outerShdw blurRad="38100" dist="38100" dir="2700000" algn="tl">
                    <a:srgbClr val="000000">
                      <a:alpha val="43137"/>
                    </a:srgbClr>
                  </a:outerShdw>
                </a:effectLst>
              </a:rPr>
              <a:t> - a case study</a:t>
            </a:r>
            <a:endParaRPr lang="en-GB" b="1" dirty="0">
              <a:solidFill>
                <a:srgbClr val="003F77"/>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3"/>
          <a:stretch>
            <a:fillRect/>
          </a:stretch>
        </p:blipFill>
        <p:spPr>
          <a:xfrm>
            <a:off x="2565233" y="1690688"/>
            <a:ext cx="7061533" cy="4351338"/>
          </a:xfrm>
          <a:prstGeom prst="rect">
            <a:avLst/>
          </a:prstGeom>
        </p:spPr>
      </p:pic>
    </p:spTree>
    <p:extLst>
      <p:ext uri="{BB962C8B-B14F-4D97-AF65-F5344CB8AC3E}">
        <p14:creationId xmlns:p14="http://schemas.microsoft.com/office/powerpoint/2010/main" val="3177882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TotalTime>
  <Words>922</Words>
  <Application>Microsoft Office PowerPoint</Application>
  <PresentationFormat>Widescreen</PresentationFormat>
  <Paragraphs>173</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Marketing Strategy</vt:lpstr>
      <vt:lpstr>Marketing strategy  </vt:lpstr>
      <vt:lpstr>Marketing strategy</vt:lpstr>
      <vt:lpstr>Marketing strategy</vt:lpstr>
      <vt:lpstr>Marketing strategy</vt:lpstr>
      <vt:lpstr>Marketing strategy</vt:lpstr>
      <vt:lpstr>Marketing strategy</vt:lpstr>
      <vt:lpstr>Marketing strategy </vt:lpstr>
      <vt:lpstr>Enervit - a case study</vt:lpstr>
      <vt:lpstr>PowerPoint Presentation</vt:lpstr>
      <vt:lpstr>Marketing strategy</vt:lpstr>
      <vt:lpstr>Marketing strategy</vt:lpstr>
      <vt:lpstr>Marketing strategy</vt:lpstr>
      <vt:lpstr>Marketing strategy</vt:lpstr>
      <vt:lpstr>“Focus on the right message for the right people at the right time.”             Russell Glass</vt:lpstr>
      <vt:lpstr>PowerPoint Presentation</vt:lpstr>
    </vt:vector>
  </TitlesOfParts>
  <Company>Clarkson Hyde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Strategy</dc:title>
  <dc:creator>Claire Berg</dc:creator>
  <cp:lastModifiedBy>Claire Berg</cp:lastModifiedBy>
  <cp:revision>21</cp:revision>
  <cp:lastPrinted>2018-09-10T13:38:28Z</cp:lastPrinted>
  <dcterms:created xsi:type="dcterms:W3CDTF">2018-08-30T13:51:19Z</dcterms:created>
  <dcterms:modified xsi:type="dcterms:W3CDTF">2018-09-10T14:44:17Z</dcterms:modified>
</cp:coreProperties>
</file>